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302" r:id="rId3"/>
    <p:sldId id="303" r:id="rId4"/>
    <p:sldId id="257" r:id="rId5"/>
    <p:sldId id="305" r:id="rId6"/>
    <p:sldId id="258" r:id="rId7"/>
    <p:sldId id="259" r:id="rId8"/>
    <p:sldId id="260" r:id="rId9"/>
    <p:sldId id="261" r:id="rId10"/>
    <p:sldId id="304" r:id="rId11"/>
    <p:sldId id="291" r:id="rId12"/>
    <p:sldId id="292" r:id="rId13"/>
    <p:sldId id="293" r:id="rId14"/>
    <p:sldId id="294" r:id="rId15"/>
    <p:sldId id="295" r:id="rId16"/>
    <p:sldId id="296" r:id="rId17"/>
    <p:sldId id="297" r:id="rId18"/>
    <p:sldId id="298" r:id="rId19"/>
    <p:sldId id="299" r:id="rId20"/>
    <p:sldId id="300" r:id="rId21"/>
    <p:sldId id="301" r:id="rId22"/>
    <p:sldId id="262" r:id="rId23"/>
    <p:sldId id="263" r:id="rId24"/>
    <p:sldId id="264" r:id="rId25"/>
    <p:sldId id="265" r:id="rId26"/>
    <p:sldId id="266" r:id="rId27"/>
    <p:sldId id="267" r:id="rId28"/>
    <p:sldId id="269" r:id="rId29"/>
    <p:sldId id="270" r:id="rId30"/>
    <p:sldId id="268" r:id="rId31"/>
    <p:sldId id="271" r:id="rId32"/>
    <p:sldId id="272" r:id="rId33"/>
    <p:sldId id="273" r:id="rId34"/>
    <p:sldId id="276" r:id="rId35"/>
    <p:sldId id="274" r:id="rId36"/>
    <p:sldId id="275"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585" autoAdjust="0"/>
  </p:normalViewPr>
  <p:slideViewPr>
    <p:cSldViewPr snapToGrid="0">
      <p:cViewPr varScale="1">
        <p:scale>
          <a:sx n="70" d="100"/>
          <a:sy n="70" d="100"/>
        </p:scale>
        <p:origin x="1166"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30BD1-287C-4F6C-BECF-2D9E2C2F408E}" type="datetimeFigureOut">
              <a:rPr lang="en-US" smtClean="0"/>
              <a:t>7/7/2023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A12EFC-6D59-46AE-85F2-7466CB98177B}" type="slidenum">
              <a:rPr lang="en-US" smtClean="0"/>
              <a:t>‹#›</a:t>
            </a:fld>
            <a:endParaRPr lang="en-US"/>
          </a:p>
        </p:txBody>
      </p:sp>
    </p:spTree>
    <p:extLst>
      <p:ext uri="{BB962C8B-B14F-4D97-AF65-F5344CB8AC3E}">
        <p14:creationId xmlns:p14="http://schemas.microsoft.com/office/powerpoint/2010/main" val="2574248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A12EFC-6D59-46AE-85F2-7466CB98177B}" type="slidenum">
              <a:rPr lang="en-US" smtClean="0"/>
              <a:t>1</a:t>
            </a:fld>
            <a:endParaRPr lang="en-US"/>
          </a:p>
        </p:txBody>
      </p:sp>
    </p:spTree>
    <p:extLst>
      <p:ext uri="{BB962C8B-B14F-4D97-AF65-F5344CB8AC3E}">
        <p14:creationId xmlns:p14="http://schemas.microsoft.com/office/powerpoint/2010/main" val="1075312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obtain conditional and joint distributions, DBN is trained by the unsupervised learning in a layer-wise manner. In other words, each hidden layer is modeled as an RBM. The output of the lower RBM is </a:t>
            </a:r>
            <a:r>
              <a:rPr lang="en-US" dirty="0" err="1"/>
              <a:t>inputed</a:t>
            </a:r>
            <a:r>
              <a:rPr lang="en-US" dirty="0"/>
              <a:t> to the upper one. In detail, the first hidden layer is modeled as an RBM that takes the training data as input, resulting in the empirical distribution of the first DBN hidden layer being approximated by the distribution captured by the RBM. Then the captured approximation distribution is fed to the RBM, that is, the second DBN hidden layer, to further capture the distribution in the training data in the same way. This process is repeated until the last hidden layer is trained.</a:t>
            </a:r>
          </a:p>
          <a:p>
            <a:endParaRPr lang="en-US" dirty="0"/>
          </a:p>
          <a:p>
            <a:r>
              <a:rPr lang="en-US" dirty="0"/>
              <a:t>After unsupervised learning, these parameters—the weights W and hidden biases b—are employed to initialize a deep discriminative neural network of the same architecture.</a:t>
            </a:r>
          </a:p>
          <a:p>
            <a:endParaRPr lang="en-US" dirty="0"/>
          </a:p>
          <a:p>
            <a:r>
              <a:rPr lang="en-US" dirty="0"/>
              <a:t>Then the deep discriminative model generally is further trained by the stochastic gradient descent algorithm to learn the discriminative knowledge in object labels.</a:t>
            </a:r>
          </a:p>
          <a:p>
            <a:endParaRPr lang="en-US" dirty="0"/>
          </a:p>
        </p:txBody>
      </p:sp>
      <p:sp>
        <p:nvSpPr>
          <p:cNvPr id="4" name="Slide Number Placeholder 3"/>
          <p:cNvSpPr>
            <a:spLocks noGrp="1"/>
          </p:cNvSpPr>
          <p:nvPr>
            <p:ph type="sldNum" sz="quarter" idx="5"/>
          </p:nvPr>
        </p:nvSpPr>
        <p:spPr/>
        <p:txBody>
          <a:bodyPr/>
          <a:lstStyle/>
          <a:p>
            <a:fld id="{25A12EFC-6D59-46AE-85F2-7466CB98177B}" type="slidenum">
              <a:rPr lang="en-US" smtClean="0"/>
              <a:t>14</a:t>
            </a:fld>
            <a:endParaRPr lang="en-US"/>
          </a:p>
        </p:txBody>
      </p:sp>
    </p:spTree>
    <p:extLst>
      <p:ext uri="{BB962C8B-B14F-4D97-AF65-F5344CB8AC3E}">
        <p14:creationId xmlns:p14="http://schemas.microsoft.com/office/powerpoint/2010/main" val="2945844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DBN and SAE are fully connected neural networks. In these two networks, each neuron in the hidden layer connects to every neuron of the previous layer, </a:t>
            </a:r>
          </a:p>
          <a:p>
            <a:r>
              <a:rPr lang="en-US" dirty="0"/>
              <a:t>a topology that produces a great number of connections. To train the weights of these connections, the fully connected neural network requires a great number of training objects to avoid overfitting and underfitting, </a:t>
            </a:r>
          </a:p>
          <a:p>
            <a:r>
              <a:rPr lang="en-US" dirty="0"/>
              <a:t>which is computationally intensive. Also, the fully connected topology does not consider the location information of features contained between neurons. </a:t>
            </a:r>
          </a:p>
          <a:p>
            <a:r>
              <a:rPr lang="en-US" dirty="0"/>
              <a:t>Thus, the fully connected deep neural network—DBN, SAE, and their variants—cannot deal with the high-dimensional data, especially large image and large audio data.</a:t>
            </a:r>
          </a:p>
        </p:txBody>
      </p:sp>
      <p:sp>
        <p:nvSpPr>
          <p:cNvPr id="4" name="Slide Number Placeholder 3"/>
          <p:cNvSpPr>
            <a:spLocks noGrp="1"/>
          </p:cNvSpPr>
          <p:nvPr>
            <p:ph type="sldNum" sz="quarter" idx="5"/>
          </p:nvPr>
        </p:nvSpPr>
        <p:spPr/>
        <p:txBody>
          <a:bodyPr/>
          <a:lstStyle/>
          <a:p>
            <a:fld id="{25A12EFC-6D59-46AE-85F2-7466CB98177B}" type="slidenum">
              <a:rPr lang="en-US" smtClean="0"/>
              <a:t>17</a:t>
            </a:fld>
            <a:endParaRPr lang="en-US"/>
          </a:p>
        </p:txBody>
      </p:sp>
    </p:spTree>
    <p:extLst>
      <p:ext uri="{BB962C8B-B14F-4D97-AF65-F5344CB8AC3E}">
        <p14:creationId xmlns:p14="http://schemas.microsoft.com/office/powerpoint/2010/main" val="1929548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fit the sequential training object well, RNN uses the backpropagation through-time algorithm to train its parameters (</a:t>
            </a:r>
            <a:r>
              <a:rPr lang="en-US" dirty="0" err="1"/>
              <a:t>Hermans</a:t>
            </a:r>
            <a:r>
              <a:rPr lang="en-US" dirty="0"/>
              <a:t> &amp; </a:t>
            </a:r>
            <a:r>
              <a:rPr lang="en-US" dirty="0" err="1"/>
              <a:t>Schrauwen</a:t>
            </a:r>
            <a:r>
              <a:rPr lang="en-US" dirty="0"/>
              <a:t>, 2013; Zheng et al., 2015). </a:t>
            </a:r>
          </a:p>
          <a:p>
            <a:r>
              <a:rPr lang="en-US" dirty="0"/>
              <a:t>In particular, it backpropagates the loss along the time direction.</a:t>
            </a:r>
          </a:p>
        </p:txBody>
      </p:sp>
      <p:sp>
        <p:nvSpPr>
          <p:cNvPr id="4" name="Slide Number Placeholder 3"/>
          <p:cNvSpPr>
            <a:spLocks noGrp="1"/>
          </p:cNvSpPr>
          <p:nvPr>
            <p:ph type="sldNum" sz="quarter" idx="5"/>
          </p:nvPr>
        </p:nvSpPr>
        <p:spPr/>
        <p:txBody>
          <a:bodyPr/>
          <a:lstStyle/>
          <a:p>
            <a:fld id="{25A12EFC-6D59-46AE-85F2-7466CB98177B}" type="slidenum">
              <a:rPr lang="en-US" smtClean="0"/>
              <a:t>21</a:t>
            </a:fld>
            <a:endParaRPr lang="en-US"/>
          </a:p>
        </p:txBody>
      </p:sp>
    </p:spTree>
    <p:extLst>
      <p:ext uri="{BB962C8B-B14F-4D97-AF65-F5344CB8AC3E}">
        <p14:creationId xmlns:p14="http://schemas.microsoft.com/office/powerpoint/2010/main" val="4010047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review the most representative multimodal data fusion deep learning models from the perspectives of the model task, model framework, and evaluating data set. They are grouped into four categories based on the deep learning architecture that is used. The representative multimodal deep learning models are summarized in Table</a:t>
            </a:r>
          </a:p>
        </p:txBody>
      </p:sp>
      <p:sp>
        <p:nvSpPr>
          <p:cNvPr id="4" name="Slide Number Placeholder 3"/>
          <p:cNvSpPr>
            <a:spLocks noGrp="1"/>
          </p:cNvSpPr>
          <p:nvPr>
            <p:ph type="sldNum" sz="quarter" idx="5"/>
          </p:nvPr>
        </p:nvSpPr>
        <p:spPr/>
        <p:txBody>
          <a:bodyPr/>
          <a:lstStyle/>
          <a:p>
            <a:fld id="{25A12EFC-6D59-46AE-85F2-7466CB98177B}" type="slidenum">
              <a:rPr lang="en-US" smtClean="0"/>
              <a:t>22</a:t>
            </a:fld>
            <a:endParaRPr lang="en-US"/>
          </a:p>
        </p:txBody>
      </p:sp>
    </p:spTree>
    <p:extLst>
      <p:ext uri="{BB962C8B-B14F-4D97-AF65-F5344CB8AC3E}">
        <p14:creationId xmlns:p14="http://schemas.microsoft.com/office/powerpoint/2010/main" val="1618569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modality-specific models are used to transfer the raw-level, high-dimensional image and text into the corresponding high-abstract representations, respectively, </a:t>
            </a:r>
          </a:p>
          <a:p>
            <a:r>
              <a:rPr lang="en-US" dirty="0"/>
              <a:t>since the joint correlations are implicit in the raw-level, high-dimensional inputs.-&gt;&gt; Modality specific features</a:t>
            </a:r>
          </a:p>
          <a:p>
            <a:r>
              <a:rPr lang="en-US" dirty="0"/>
              <a:t>Also, each modality is with a different statistical distribution. After obtaining each  high-abstract representation of each modality, a deep Boltzmann model is used to learn the joint distribution over each modality, as shown in Figure 5. In detail, a</a:t>
            </a:r>
          </a:p>
          <a:p>
            <a:r>
              <a:rPr lang="en-US" dirty="0"/>
              <a:t> two-layer deep belief model in which the gaussian RBM and the binary RBM are the first and second hidden layers, respectively, is used to model the image modality,</a:t>
            </a:r>
          </a:p>
          <a:p>
            <a:r>
              <a:rPr lang="en-US" dirty="0"/>
              <a:t> as is a two-layer DBN that is a combination of a replicated </a:t>
            </a:r>
            <a:r>
              <a:rPr lang="en-US" dirty="0" err="1"/>
              <a:t>softmax</a:t>
            </a:r>
            <a:r>
              <a:rPr lang="en-US" dirty="0"/>
              <a:t> layer and an RBM layer to learn text features. Then the one-layer RBM is used to capture the joint </a:t>
            </a:r>
          </a:p>
          <a:p>
            <a:r>
              <a:rPr lang="en-US" dirty="0"/>
              <a:t>representation by feeding the concatenated vector of each learned representation with the following form: -&gt;Cross-modality distribution</a:t>
            </a:r>
          </a:p>
        </p:txBody>
      </p:sp>
      <p:sp>
        <p:nvSpPr>
          <p:cNvPr id="4" name="Slide Number Placeholder 3"/>
          <p:cNvSpPr>
            <a:spLocks noGrp="1"/>
          </p:cNvSpPr>
          <p:nvPr>
            <p:ph type="sldNum" sz="quarter" idx="5"/>
          </p:nvPr>
        </p:nvSpPr>
        <p:spPr/>
        <p:txBody>
          <a:bodyPr/>
          <a:lstStyle/>
          <a:p>
            <a:fld id="{25A12EFC-6D59-46AE-85F2-7466CB98177B}" type="slidenum">
              <a:rPr lang="en-US" smtClean="0"/>
              <a:t>24</a:t>
            </a:fld>
            <a:endParaRPr lang="en-US"/>
          </a:p>
        </p:txBody>
      </p:sp>
    </p:spTree>
    <p:extLst>
      <p:ext uri="{BB962C8B-B14F-4D97-AF65-F5344CB8AC3E}">
        <p14:creationId xmlns:p14="http://schemas.microsoft.com/office/powerpoint/2010/main" val="1003501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DBN is built on the local features to learn deep features  which can merge the advantages of the local and deep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Those DBN-based multimodal models use the probabilistic graphical network to transfer the modality-specific representations into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semantic features in the shared space. Then the joint distribution over modalities is modeled based on the features of the shared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Those DBN-based multimodal models are more flexible and robust in unsupervised, </a:t>
            </a:r>
            <a:r>
              <a:rPr lang="en-US" dirty="0" err="1"/>
              <a:t>semisupervised</a:t>
            </a:r>
            <a:r>
              <a:rPr lang="en-US" dirty="0"/>
              <a:t>, and supervised learning strategies.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are well suited to capture informative features of input data. However, they neglect the spatial and temporal topologies of the multimodal data.</a:t>
            </a:r>
          </a:p>
        </p:txBody>
      </p:sp>
      <p:sp>
        <p:nvSpPr>
          <p:cNvPr id="4" name="Slide Number Placeholder 3"/>
          <p:cNvSpPr>
            <a:spLocks noGrp="1"/>
          </p:cNvSpPr>
          <p:nvPr>
            <p:ph type="sldNum" sz="quarter" idx="5"/>
          </p:nvPr>
        </p:nvSpPr>
        <p:spPr/>
        <p:txBody>
          <a:bodyPr/>
          <a:lstStyle/>
          <a:p>
            <a:fld id="{25A12EFC-6D59-46AE-85F2-7466CB98177B}" type="slidenum">
              <a:rPr lang="en-US" smtClean="0"/>
              <a:t>26</a:t>
            </a:fld>
            <a:endParaRPr lang="en-US"/>
          </a:p>
        </p:txBody>
      </p:sp>
    </p:spTree>
    <p:extLst>
      <p:ext uri="{BB962C8B-B14F-4D97-AF65-F5344CB8AC3E}">
        <p14:creationId xmlns:p14="http://schemas.microsoft.com/office/powerpoint/2010/main" val="2059973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 most representative deep learning model based on the stacked autoencoder (SAE) for multimodal data fusion. This deep learning model aims to address two data-fusion problems: </a:t>
            </a:r>
          </a:p>
          <a:p>
            <a:r>
              <a:rPr lang="en-US" dirty="0"/>
              <a:t>cross-modality and shared-modality representational learning. The former aims to capture better single-modality representations, leveraging knowledge from other modalities, </a:t>
            </a:r>
          </a:p>
          <a:p>
            <a:r>
              <a:rPr lang="en-US" dirty="0"/>
              <a:t>while the latter learns the complex correlation between modalities at a midlevel. To achieve these, three learning scenarios—multiple-modality, cross-modality, and shared-modality </a:t>
            </a:r>
          </a:p>
          <a:p>
            <a:r>
              <a:rPr lang="en-US" dirty="0"/>
              <a:t>learning—are designed, as depicted in Table 3 and Figure 6. Furthermore, in each scenario, to learn better representations, sparse coding is used by penalizing the loss function with the </a:t>
            </a:r>
          </a:p>
          <a:p>
            <a:r>
              <a:rPr lang="en-US" dirty="0"/>
              <a:t>sparse constraints of the following form:</a:t>
            </a:r>
          </a:p>
        </p:txBody>
      </p:sp>
      <p:sp>
        <p:nvSpPr>
          <p:cNvPr id="4" name="Slide Number Placeholder 3"/>
          <p:cNvSpPr>
            <a:spLocks noGrp="1"/>
          </p:cNvSpPr>
          <p:nvPr>
            <p:ph type="sldNum" sz="quarter" idx="5"/>
          </p:nvPr>
        </p:nvSpPr>
        <p:spPr/>
        <p:txBody>
          <a:bodyPr/>
          <a:lstStyle/>
          <a:p>
            <a:fld id="{25A12EFC-6D59-46AE-85F2-7466CB98177B}" type="slidenum">
              <a:rPr lang="en-US" smtClean="0"/>
              <a:t>27</a:t>
            </a:fld>
            <a:endParaRPr lang="en-US"/>
          </a:p>
        </p:txBody>
      </p:sp>
    </p:spTree>
    <p:extLst>
      <p:ext uri="{BB962C8B-B14F-4D97-AF65-F5344CB8AC3E}">
        <p14:creationId xmlns:p14="http://schemas.microsoft.com/office/powerpoint/2010/main" val="1665531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 a RBM over the concatenated audio and video data (Figure 2c). While this approach jointly models the distribution of the audio and video data, it is</a:t>
            </a:r>
          </a:p>
          <a:p>
            <a:r>
              <a:rPr lang="en-US" dirty="0"/>
              <a:t>limited as a shallow model. In particular, since the correlations between the audio and video data are highly non-linear, it is to capture correlation across the modalities.</a:t>
            </a:r>
          </a:p>
          <a:p>
            <a:r>
              <a:rPr lang="en-US" dirty="0" err="1"/>
              <a:t>lations</a:t>
            </a:r>
            <a:r>
              <a:rPr lang="en-US" dirty="0"/>
              <a:t> and form multimodal representations. In practice, we found that learning a shallow bimodal RBM results in hidden units that have strong connections to</a:t>
            </a:r>
          </a:p>
          <a:p>
            <a:r>
              <a:rPr lang="en-US" dirty="0"/>
              <a:t>variables from individual modality but few units that connect across the modalities.</a:t>
            </a:r>
          </a:p>
          <a:p>
            <a:endParaRPr lang="en-US" dirty="0"/>
          </a:p>
          <a:p>
            <a:r>
              <a:rPr lang="en-US" dirty="0"/>
              <a:t>Motivated by this,…….. which shows better performance</a:t>
            </a:r>
          </a:p>
          <a:p>
            <a:r>
              <a:rPr lang="en-US" dirty="0"/>
              <a:t>However, there are still two issues with the above multimodal models. First, there is no explicit objective for the models to discover correlations across the modalities; </a:t>
            </a:r>
          </a:p>
          <a:p>
            <a:r>
              <a:rPr lang="en-US" dirty="0"/>
              <a:t>it is possible for the model to find representations such that some hidden units are tuned only for audio while others are tuned only for video. Second, the models are </a:t>
            </a:r>
          </a:p>
          <a:p>
            <a:r>
              <a:rPr lang="en-US" dirty="0"/>
              <a:t>clumsy to use in a cross modality learning setting where only one modality is present during supervised training and testing.</a:t>
            </a:r>
          </a:p>
          <a:p>
            <a:endParaRPr lang="en-US" dirty="0"/>
          </a:p>
        </p:txBody>
      </p:sp>
      <p:sp>
        <p:nvSpPr>
          <p:cNvPr id="4" name="Slide Number Placeholder 3"/>
          <p:cNvSpPr>
            <a:spLocks noGrp="1"/>
          </p:cNvSpPr>
          <p:nvPr>
            <p:ph type="sldNum" sz="quarter" idx="5"/>
          </p:nvPr>
        </p:nvSpPr>
        <p:spPr/>
        <p:txBody>
          <a:bodyPr/>
          <a:lstStyle/>
          <a:p>
            <a:fld id="{25A12EFC-6D59-46AE-85F2-7466CB98177B}" type="slidenum">
              <a:rPr lang="en-US" smtClean="0"/>
              <a:t>28</a:t>
            </a:fld>
            <a:endParaRPr lang="en-US"/>
          </a:p>
        </p:txBody>
      </p:sp>
    </p:spTree>
    <p:extLst>
      <p:ext uri="{BB962C8B-B14F-4D97-AF65-F5344CB8AC3E}">
        <p14:creationId xmlns:p14="http://schemas.microsoft.com/office/powerpoint/2010/main" val="2925016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middle layer can be used as the new feature representation. </a:t>
            </a:r>
          </a:p>
          <a:p>
            <a:r>
              <a:rPr lang="en-US" dirty="0"/>
              <a:t>This can model the cross-modality relationship well.</a:t>
            </a:r>
          </a:p>
          <a:p>
            <a:r>
              <a:rPr lang="en-US" dirty="0"/>
              <a:t>…..</a:t>
            </a:r>
          </a:p>
          <a:p>
            <a:r>
              <a:rPr lang="en-US" dirty="0"/>
              <a:t>Thus, one-third of the training data has only video for input, while another one-third of the data has only audio, and the last one-third of the data has both audio and video.</a:t>
            </a:r>
          </a:p>
        </p:txBody>
      </p:sp>
      <p:sp>
        <p:nvSpPr>
          <p:cNvPr id="4" name="Slide Number Placeholder 3"/>
          <p:cNvSpPr>
            <a:spLocks noGrp="1"/>
          </p:cNvSpPr>
          <p:nvPr>
            <p:ph type="sldNum" sz="quarter" idx="5"/>
          </p:nvPr>
        </p:nvSpPr>
        <p:spPr/>
        <p:txBody>
          <a:bodyPr/>
          <a:lstStyle/>
          <a:p>
            <a:fld id="{25A12EFC-6D59-46AE-85F2-7466CB98177B}" type="slidenum">
              <a:rPr lang="en-US" smtClean="0"/>
              <a:t>29</a:t>
            </a:fld>
            <a:endParaRPr lang="en-US"/>
          </a:p>
        </p:txBody>
      </p:sp>
    </p:spTree>
    <p:extLst>
      <p:ext uri="{BB962C8B-B14F-4D97-AF65-F5344CB8AC3E}">
        <p14:creationId xmlns:p14="http://schemas.microsoft.com/office/powerpoint/2010/main" val="2805948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SAE-based multimodal models use the encoder-decoder architecture to extract the intrinsic </a:t>
            </a:r>
            <a:r>
              <a:rPr lang="en-US" dirty="0" err="1"/>
              <a:t>intermodality</a:t>
            </a:r>
            <a:r>
              <a:rPr lang="en-US" dirty="0"/>
              <a:t> feature and cross-modality feature </a:t>
            </a:r>
          </a:p>
          <a:p>
            <a:r>
              <a:rPr lang="en-US" dirty="0"/>
              <a:t>by the reconstruction method in an unsupervised manner. Since they are based on SAE, which is a fully connected model, a lot of parameters</a:t>
            </a:r>
          </a:p>
          <a:p>
            <a:r>
              <a:rPr lang="en-US" dirty="0"/>
              <a:t>need to be trained. Also, they neglect the spatial and temporal topologies in the multimodal data.</a:t>
            </a:r>
          </a:p>
        </p:txBody>
      </p:sp>
      <p:sp>
        <p:nvSpPr>
          <p:cNvPr id="4" name="Slide Number Placeholder 3"/>
          <p:cNvSpPr>
            <a:spLocks noGrp="1"/>
          </p:cNvSpPr>
          <p:nvPr>
            <p:ph type="sldNum" sz="quarter" idx="5"/>
          </p:nvPr>
        </p:nvSpPr>
        <p:spPr/>
        <p:txBody>
          <a:bodyPr/>
          <a:lstStyle/>
          <a:p>
            <a:fld id="{25A12EFC-6D59-46AE-85F2-7466CB98177B}" type="slidenum">
              <a:rPr lang="en-US" smtClean="0"/>
              <a:t>30</a:t>
            </a:fld>
            <a:endParaRPr lang="en-US"/>
          </a:p>
        </p:txBody>
      </p:sp>
    </p:spTree>
    <p:extLst>
      <p:ext uri="{BB962C8B-B14F-4D97-AF65-F5344CB8AC3E}">
        <p14:creationId xmlns:p14="http://schemas.microsoft.com/office/powerpoint/2010/main" val="4284901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wide deployments of heterogeneous networks….</a:t>
            </a:r>
          </a:p>
        </p:txBody>
      </p:sp>
      <p:sp>
        <p:nvSpPr>
          <p:cNvPr id="4" name="Slide Number Placeholder 3"/>
          <p:cNvSpPr>
            <a:spLocks noGrp="1"/>
          </p:cNvSpPr>
          <p:nvPr>
            <p:ph type="sldNum" sz="quarter" idx="5"/>
          </p:nvPr>
        </p:nvSpPr>
        <p:spPr/>
        <p:txBody>
          <a:bodyPr/>
          <a:lstStyle/>
          <a:p>
            <a:fld id="{25A12EFC-6D59-46AE-85F2-7466CB98177B}" type="slidenum">
              <a:rPr lang="en-US" smtClean="0"/>
              <a:t>3</a:t>
            </a:fld>
            <a:endParaRPr lang="en-US"/>
          </a:p>
        </p:txBody>
      </p:sp>
    </p:spTree>
    <p:extLst>
      <p:ext uri="{BB962C8B-B14F-4D97-AF65-F5344CB8AC3E}">
        <p14:creationId xmlns:p14="http://schemas.microsoft.com/office/powerpoint/2010/main" val="1224208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CNN-based multimodal models can learn the local multimodal feature between modalities by using the local field and pooling operation. They explicitly model the spatial topologies of the multimodal data. </a:t>
            </a:r>
          </a:p>
          <a:p>
            <a:r>
              <a:rPr lang="en-US" dirty="0"/>
              <a:t>And they are not fully connected models in which the number of parameters is greatly reduced.</a:t>
            </a:r>
          </a:p>
          <a:p>
            <a:endParaRPr lang="en-US" dirty="0"/>
          </a:p>
        </p:txBody>
      </p:sp>
      <p:sp>
        <p:nvSpPr>
          <p:cNvPr id="4" name="Slide Number Placeholder 3"/>
          <p:cNvSpPr>
            <a:spLocks noGrp="1"/>
          </p:cNvSpPr>
          <p:nvPr>
            <p:ph type="sldNum" sz="quarter" idx="5"/>
          </p:nvPr>
        </p:nvSpPr>
        <p:spPr/>
        <p:txBody>
          <a:bodyPr/>
          <a:lstStyle/>
          <a:p>
            <a:fld id="{25A12EFC-6D59-46AE-85F2-7466CB98177B}" type="slidenum">
              <a:rPr lang="en-US" smtClean="0"/>
              <a:t>31</a:t>
            </a:fld>
            <a:endParaRPr lang="en-US"/>
          </a:p>
        </p:txBody>
      </p:sp>
    </p:spTree>
    <p:extLst>
      <p:ext uri="{BB962C8B-B14F-4D97-AF65-F5344CB8AC3E}">
        <p14:creationId xmlns:p14="http://schemas.microsoft.com/office/powerpoint/2010/main" val="2945874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CNN-based multimodal models can learn the local multimodal feature between modalities by using the local field and pooling operation. They explicitly model the spatial topologies of the multimodal data. </a:t>
            </a:r>
          </a:p>
          <a:p>
            <a:r>
              <a:rPr lang="en-US" dirty="0"/>
              <a:t>And they are not fully connected models in which the number of parameters is greatly reduced.</a:t>
            </a:r>
          </a:p>
        </p:txBody>
      </p:sp>
      <p:sp>
        <p:nvSpPr>
          <p:cNvPr id="4" name="Slide Number Placeholder 3"/>
          <p:cNvSpPr>
            <a:spLocks noGrp="1"/>
          </p:cNvSpPr>
          <p:nvPr>
            <p:ph type="sldNum" sz="quarter" idx="5"/>
          </p:nvPr>
        </p:nvSpPr>
        <p:spPr/>
        <p:txBody>
          <a:bodyPr/>
          <a:lstStyle/>
          <a:p>
            <a:fld id="{25A12EFC-6D59-46AE-85F2-7466CB98177B}" type="slidenum">
              <a:rPr lang="en-US" smtClean="0"/>
              <a:t>32</a:t>
            </a:fld>
            <a:endParaRPr lang="en-US"/>
          </a:p>
        </p:txBody>
      </p:sp>
    </p:spTree>
    <p:extLst>
      <p:ext uri="{BB962C8B-B14F-4D97-AF65-F5344CB8AC3E}">
        <p14:creationId xmlns:p14="http://schemas.microsoft.com/office/powerpoint/2010/main" val="177996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Uses the recurrent network to learn the temporal dependence between sentences and images</a:t>
            </a:r>
          </a:p>
          <a:p>
            <a:endParaRPr lang="en-US" dirty="0"/>
          </a:p>
        </p:txBody>
      </p:sp>
      <p:sp>
        <p:nvSpPr>
          <p:cNvPr id="4" name="Slide Number Placeholder 3"/>
          <p:cNvSpPr>
            <a:spLocks noGrp="1"/>
          </p:cNvSpPr>
          <p:nvPr>
            <p:ph type="sldNum" sz="quarter" idx="5"/>
          </p:nvPr>
        </p:nvSpPr>
        <p:spPr/>
        <p:txBody>
          <a:bodyPr/>
          <a:lstStyle/>
          <a:p>
            <a:fld id="{25A12EFC-6D59-46AE-85F2-7466CB98177B}" type="slidenum">
              <a:rPr lang="en-US" smtClean="0"/>
              <a:t>33</a:t>
            </a:fld>
            <a:endParaRPr lang="en-US"/>
          </a:p>
        </p:txBody>
      </p:sp>
    </p:spTree>
    <p:extLst>
      <p:ext uri="{BB962C8B-B14F-4D97-AF65-F5344CB8AC3E}">
        <p14:creationId xmlns:p14="http://schemas.microsoft.com/office/powerpoint/2010/main" val="4002469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language subnetwork is composed of a two-layer word embedding part that captures an effective task-specific representation and a one-layer recurrent neural part that models the temporal dependency of the sentence. </a:t>
            </a:r>
          </a:p>
          <a:p>
            <a:r>
              <a:rPr lang="en-US" dirty="0"/>
              <a:t>The vision subnetwork is essentially a deep convolutional neural network such as </a:t>
            </a:r>
            <a:r>
              <a:rPr lang="en-US" dirty="0" err="1"/>
              <a:t>Alexnet</a:t>
            </a:r>
            <a:r>
              <a:rPr lang="en-US" dirty="0"/>
              <a:t>, Resnet, or Inception, which encodes the high-dimensional image into a compact representation. </a:t>
            </a:r>
          </a:p>
          <a:p>
            <a:endParaRPr lang="en-US" dirty="0"/>
          </a:p>
          <a:p>
            <a:r>
              <a:rPr lang="en-US" dirty="0"/>
              <a:t>Furthermore, to train the multimodal recurrent neural model, Mao et al. (2014) use an average log-likelihood loss function based on a standard </a:t>
            </a:r>
            <a:r>
              <a:rPr lang="en-US" dirty="0" err="1"/>
              <a:t>language</a:t>
            </a:r>
            <a:r>
              <a:rPr lang="en-US" dirty="0"/>
              <a:t> evaluation method. After that, the backpropagation algorithm is used to update parameters of the proposed model.</a:t>
            </a:r>
          </a:p>
          <a:p>
            <a:endParaRPr lang="en-US" dirty="0"/>
          </a:p>
          <a:p>
            <a:r>
              <a:rPr lang="en-US" dirty="0"/>
              <a:t>It addresses the limitation of previous work that cannot generate novel image captions, since previous work retrieves the corresponding caption in the sentence database based on the learned image-text mappings.</a:t>
            </a:r>
          </a:p>
          <a:p>
            <a:endParaRPr lang="en-US" dirty="0"/>
          </a:p>
        </p:txBody>
      </p:sp>
      <p:sp>
        <p:nvSpPr>
          <p:cNvPr id="4" name="Slide Number Placeholder 3"/>
          <p:cNvSpPr>
            <a:spLocks noGrp="1"/>
          </p:cNvSpPr>
          <p:nvPr>
            <p:ph type="sldNum" sz="quarter" idx="5"/>
          </p:nvPr>
        </p:nvSpPr>
        <p:spPr/>
        <p:txBody>
          <a:bodyPr/>
          <a:lstStyle/>
          <a:p>
            <a:fld id="{25A12EFC-6D59-46AE-85F2-7466CB98177B}" type="slidenum">
              <a:rPr lang="en-US" smtClean="0"/>
              <a:t>34</a:t>
            </a:fld>
            <a:endParaRPr lang="en-US"/>
          </a:p>
        </p:txBody>
      </p:sp>
    </p:spTree>
    <p:extLst>
      <p:ext uri="{BB962C8B-B14F-4D97-AF65-F5344CB8AC3E}">
        <p14:creationId xmlns:p14="http://schemas.microsoft.com/office/powerpoint/2010/main" val="979820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twofold scheme is proposed. First, a visual-semantic embedding model is designed to generate the multimodal training data set. Then a multimodal RNN is trained on this data set to generate the rich descriptions of images.</a:t>
            </a:r>
          </a:p>
          <a:p>
            <a:endParaRPr lang="en-US" dirty="0"/>
          </a:p>
          <a:p>
            <a:r>
              <a:rPr lang="en-US" dirty="0"/>
              <a:t>multimodal RNN to label indoor scenes in which the </a:t>
            </a:r>
            <a:r>
              <a:rPr lang="en-US" dirty="0" err="1"/>
              <a:t>intermodality</a:t>
            </a:r>
            <a:r>
              <a:rPr lang="en-US" dirty="0"/>
              <a:t> feature and cross-modality feature are learned by the RNN and transform layers</a:t>
            </a:r>
          </a:p>
        </p:txBody>
      </p:sp>
      <p:sp>
        <p:nvSpPr>
          <p:cNvPr id="4" name="Slide Number Placeholder 3"/>
          <p:cNvSpPr>
            <a:spLocks noGrp="1"/>
          </p:cNvSpPr>
          <p:nvPr>
            <p:ph type="sldNum" sz="quarter" idx="5"/>
          </p:nvPr>
        </p:nvSpPr>
        <p:spPr/>
        <p:txBody>
          <a:bodyPr/>
          <a:lstStyle/>
          <a:p>
            <a:fld id="{25A12EFC-6D59-46AE-85F2-7466CB98177B}" type="slidenum">
              <a:rPr lang="en-US" smtClean="0"/>
              <a:t>35</a:t>
            </a:fld>
            <a:endParaRPr lang="en-US"/>
          </a:p>
        </p:txBody>
      </p:sp>
    </p:spTree>
    <p:extLst>
      <p:ext uri="{BB962C8B-B14F-4D97-AF65-F5344CB8AC3E}">
        <p14:creationId xmlns:p14="http://schemas.microsoft.com/office/powerpoint/2010/main" val="415012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RNN-based multimodal models are able to analyze the temporal dependency hidden in the multimodal data.</a:t>
            </a:r>
          </a:p>
          <a:p>
            <a:r>
              <a:rPr lang="en-US" dirty="0"/>
              <a:t>They use the backpropagation-through-time algorithm to train parameters. Due to the computation in the hidden state transfer, it is difficult to parallelize on the high-performance devices.</a:t>
            </a:r>
          </a:p>
        </p:txBody>
      </p:sp>
      <p:sp>
        <p:nvSpPr>
          <p:cNvPr id="4" name="Slide Number Placeholder 3"/>
          <p:cNvSpPr>
            <a:spLocks noGrp="1"/>
          </p:cNvSpPr>
          <p:nvPr>
            <p:ph type="sldNum" sz="quarter" idx="5"/>
          </p:nvPr>
        </p:nvSpPr>
        <p:spPr/>
        <p:txBody>
          <a:bodyPr/>
          <a:lstStyle/>
          <a:p>
            <a:fld id="{25A12EFC-6D59-46AE-85F2-7466CB98177B}" type="slidenum">
              <a:rPr lang="en-US" smtClean="0"/>
              <a:t>36</a:t>
            </a:fld>
            <a:endParaRPr lang="en-US"/>
          </a:p>
        </p:txBody>
      </p:sp>
    </p:spTree>
    <p:extLst>
      <p:ext uri="{BB962C8B-B14F-4D97-AF65-F5344CB8AC3E}">
        <p14:creationId xmlns:p14="http://schemas.microsoft.com/office/powerpoint/2010/main" val="3765973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survey, we summarized several multimodal data fusion deep learning models, all built on the current representative deep learning architectures: DBN, SAE, CNN, and RNN. </a:t>
            </a:r>
          </a:p>
          <a:p>
            <a:r>
              <a:rPr lang="en-US" dirty="0"/>
              <a:t>We summarize the models in four groups of multimodal data deep learning models based on DBN, SAE, CNN, and RNN. These pioneering models have made some progress; </a:t>
            </a:r>
          </a:p>
          <a:p>
            <a:r>
              <a:rPr lang="en-US" dirty="0"/>
              <a:t>however, the models are still in the preliminary stage, so there are still challenges</a:t>
            </a:r>
          </a:p>
          <a:p>
            <a:endParaRPr lang="en-US" dirty="0"/>
          </a:p>
          <a:p>
            <a:r>
              <a:rPr lang="en-US" dirty="0"/>
              <a:t>In addition, the compression of free parameters, an effective way to enhance training efficiency in deep learning for single-modality data feature learning has made great progress.</a:t>
            </a:r>
          </a:p>
          <a:p>
            <a:r>
              <a:rPr lang="en-US" dirty="0"/>
              <a:t>Thus, how to combine the current compression strategy to design new compression methods of multimodal deep learning is also a potential research direction.</a:t>
            </a:r>
          </a:p>
          <a:p>
            <a:endParaRPr lang="en-US" dirty="0"/>
          </a:p>
          <a:p>
            <a:r>
              <a:rPr lang="en-US" dirty="0"/>
              <a:t>Most existing deep learning models for multimodal data fusion first use a deep model to capture the private features from each modality, transforming the modality-specific raw representation </a:t>
            </a:r>
          </a:p>
          <a:p>
            <a:r>
              <a:rPr lang="en-US" dirty="0"/>
              <a:t>to a high-abstraction representation in a certain global space. Then these high abstraction representations are further concatenated into a vector that represents the global representation of </a:t>
            </a:r>
          </a:p>
          <a:p>
            <a:r>
              <a:rPr lang="en-US" dirty="0"/>
              <a:t>the multimodal. Finally, a deep model is used to model high-abstract representations from the concatenated vectors.</a:t>
            </a:r>
          </a:p>
          <a:p>
            <a:endParaRPr lang="en-US" dirty="0"/>
          </a:p>
          <a:p>
            <a:r>
              <a:rPr lang="en-US" dirty="0"/>
              <a:t>However, by using this method, the multimodal deep learning models cannot capture the fully semantic knowledge of the multimodal data, .. Lose cross-modality information. Also, the </a:t>
            </a:r>
            <a:r>
              <a:rPr lang="en-US" dirty="0" err="1"/>
              <a:t>intermodality</a:t>
            </a:r>
            <a:r>
              <a:rPr lang="en-US" dirty="0"/>
              <a:t> representations are concatenated in a linear fashion that cannot fit the complex relationships over multiple modalities.</a:t>
            </a:r>
          </a:p>
          <a:p>
            <a:endParaRPr lang="en-US" dirty="0"/>
          </a:p>
          <a:p>
            <a:r>
              <a:rPr lang="en-US" dirty="0"/>
              <a:t>Multimodal data are collected from dynamic environments, indicating that the data are uncertain. That is, these data are dynamic, which means that the distribution of data is not unchanged.</a:t>
            </a:r>
          </a:p>
          <a:p>
            <a:r>
              <a:rPr lang="en-US" dirty="0"/>
              <a:t>Online learning and incremental learning are the representative real-time strategies that learn the new knowledge of the new data without much loss of historical knowledge.</a:t>
            </a:r>
          </a:p>
          <a:p>
            <a:endParaRPr lang="en-US" dirty="0"/>
          </a:p>
          <a:p>
            <a:r>
              <a:rPr lang="en-US" dirty="0"/>
              <a:t>the multimodal data are low quality and contain noise, incomplete data, and outliers.</a:t>
            </a:r>
          </a:p>
          <a:p>
            <a:r>
              <a:rPr lang="en-US" dirty="0"/>
              <a:t>Currently, several deep learning models are focusing only on single-modality noisy data. </a:t>
            </a:r>
          </a:p>
          <a:p>
            <a:r>
              <a:rPr lang="en-US" dirty="0"/>
              <a:t>With the explosion of low-quality multimodal data, a deep learning model for low-quality </a:t>
            </a:r>
            <a:r>
              <a:rPr lang="en-US" dirty="0" err="1"/>
              <a:t>multimodal</a:t>
            </a:r>
            <a:r>
              <a:rPr lang="en-US" dirty="0"/>
              <a:t> data needs to be addressed.</a:t>
            </a:r>
          </a:p>
        </p:txBody>
      </p:sp>
      <p:sp>
        <p:nvSpPr>
          <p:cNvPr id="4" name="Slide Number Placeholder 3"/>
          <p:cNvSpPr>
            <a:spLocks noGrp="1"/>
          </p:cNvSpPr>
          <p:nvPr>
            <p:ph type="sldNum" sz="quarter" idx="5"/>
          </p:nvPr>
        </p:nvSpPr>
        <p:spPr/>
        <p:txBody>
          <a:bodyPr/>
          <a:lstStyle/>
          <a:p>
            <a:fld id="{25A12EFC-6D59-46AE-85F2-7466CB98177B}" type="slidenum">
              <a:rPr lang="en-US" smtClean="0"/>
              <a:t>37</a:t>
            </a:fld>
            <a:endParaRPr lang="en-US"/>
          </a:p>
        </p:txBody>
      </p:sp>
    </p:spTree>
    <p:extLst>
      <p:ext uri="{BB962C8B-B14F-4D97-AF65-F5344CB8AC3E}">
        <p14:creationId xmlns:p14="http://schemas.microsoft.com/office/powerpoint/2010/main" val="443231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single image can bind together many experiences – an image of a beach can remind us of the sound of waves, the texture of the sand, a breeze, or even inspire a poem. </a:t>
            </a:r>
          </a:p>
          <a:p>
            <a:r>
              <a:rPr lang="en-US" dirty="0"/>
              <a:t>This ‘binding’ property of images offers many sources of supervision to learn visual features, by aligning them with any of the sensory experiences associated with images. </a:t>
            </a:r>
          </a:p>
          <a:p>
            <a:r>
              <a:rPr lang="en-US" dirty="0"/>
              <a:t>Ideally, for a single joint embedding space, visual features should be learned by aligning to all of these sensors. However, this requires acquiring all types and combinations of paired data </a:t>
            </a:r>
          </a:p>
          <a:p>
            <a:r>
              <a:rPr lang="en-US" dirty="0"/>
              <a:t>with the same set of images, which is infeasible.</a:t>
            </a:r>
          </a:p>
          <a:p>
            <a:endParaRPr lang="en-US" dirty="0"/>
          </a:p>
          <a:p>
            <a:r>
              <a:rPr lang="en-US" dirty="0"/>
              <a:t>Recently, many methods learn image features aligned with text , audio, etc. These methods use a single pair of modalities or, at best, a few visual modalities. </a:t>
            </a:r>
          </a:p>
          <a:p>
            <a:r>
              <a:rPr lang="en-US" dirty="0"/>
              <a:t>However, the final embeddings are limited to the pairs of modalities used for training. Thus, video-audio embeddings cannot directly be used for image-text tasks and vice versa. </a:t>
            </a:r>
          </a:p>
          <a:p>
            <a:r>
              <a:rPr lang="en-US" dirty="0"/>
              <a:t>A major obstacle in learning a true joint embedding is the absence of large quantities of multimodal data where all modalities are present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Their goal is to learn a single joint embedding space for all modalities by using images to bind them together. </a:t>
            </a:r>
          </a:p>
          <a:p>
            <a:endParaRPr lang="en-US" dirty="0"/>
          </a:p>
        </p:txBody>
      </p:sp>
      <p:sp>
        <p:nvSpPr>
          <p:cNvPr id="4" name="Slide Number Placeholder 3"/>
          <p:cNvSpPr>
            <a:spLocks noGrp="1"/>
          </p:cNvSpPr>
          <p:nvPr>
            <p:ph type="sldNum" sz="quarter" idx="5"/>
          </p:nvPr>
        </p:nvSpPr>
        <p:spPr/>
        <p:txBody>
          <a:bodyPr/>
          <a:lstStyle/>
          <a:p>
            <a:fld id="{25A12EFC-6D59-46AE-85F2-7466CB98177B}" type="slidenum">
              <a:rPr lang="en-US" smtClean="0"/>
              <a:t>39</a:t>
            </a:fld>
            <a:endParaRPr lang="en-US"/>
          </a:p>
        </p:txBody>
      </p:sp>
    </p:spTree>
    <p:extLst>
      <p:ext uri="{BB962C8B-B14F-4D97-AF65-F5344CB8AC3E}">
        <p14:creationId xmlns:p14="http://schemas.microsoft.com/office/powerpoint/2010/main" val="180732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learns a single shared representation space by leveraging multiple types of image-paired data. It does not need datasets where all modalities co-occur with each other. </a:t>
            </a:r>
          </a:p>
          <a:p>
            <a:r>
              <a:rPr lang="en-US" dirty="0"/>
              <a:t>Instead, we </a:t>
            </a:r>
            <a:r>
              <a:rPr lang="en-US" dirty="0" err="1"/>
              <a:t>leverage</a:t>
            </a:r>
            <a:r>
              <a:rPr lang="en-US" dirty="0"/>
              <a:t> the binding property of images and we show that just aligning each modality’s embedding to image embeddings leads to an emergent alignment across all of the modalities. </a:t>
            </a:r>
          </a:p>
          <a:p>
            <a:r>
              <a:rPr lang="en-US" dirty="0"/>
              <a:t>In practice, IMAGEBIND leverages web-scale (image, text) paired data and combines it with naturally occurring paired data such as (video, audio), (image, depth) etc. to learn a single joint embedding space. </a:t>
            </a:r>
          </a:p>
          <a:p>
            <a:r>
              <a:rPr lang="en-US" dirty="0"/>
              <a:t>This allows IMAGEBIND to implicitly align the text embeddings to other modalities such as audio, depth etc., enabling zero-shot recognition capabilities on that modality without explicit semantic or textual pairing.</a:t>
            </a:r>
          </a:p>
        </p:txBody>
      </p:sp>
      <p:sp>
        <p:nvSpPr>
          <p:cNvPr id="4" name="Slide Number Placeholder 3"/>
          <p:cNvSpPr>
            <a:spLocks noGrp="1"/>
          </p:cNvSpPr>
          <p:nvPr>
            <p:ph type="sldNum" sz="quarter" idx="5"/>
          </p:nvPr>
        </p:nvSpPr>
        <p:spPr/>
        <p:txBody>
          <a:bodyPr/>
          <a:lstStyle/>
          <a:p>
            <a:fld id="{25A12EFC-6D59-46AE-85F2-7466CB98177B}" type="slidenum">
              <a:rPr lang="en-US" smtClean="0"/>
              <a:t>40</a:t>
            </a:fld>
            <a:endParaRPr lang="en-US"/>
          </a:p>
        </p:txBody>
      </p:sp>
    </p:spTree>
    <p:extLst>
      <p:ext uri="{BB962C8B-B14F-4D97-AF65-F5344CB8AC3E}">
        <p14:creationId xmlns:p14="http://schemas.microsoft.com/office/powerpoint/2010/main" val="1026802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A12EFC-6D59-46AE-85F2-7466CB98177B}" type="slidenum">
              <a:rPr lang="en-US" smtClean="0"/>
              <a:t>42</a:t>
            </a:fld>
            <a:endParaRPr lang="en-US"/>
          </a:p>
        </p:txBody>
      </p:sp>
    </p:spTree>
    <p:extLst>
      <p:ext uri="{BB962C8B-B14F-4D97-AF65-F5344CB8AC3E}">
        <p14:creationId xmlns:p14="http://schemas.microsoft.com/office/powerpoint/2010/main" val="3037988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this paper is to provide an overview and survey of DL-based approaches for multi-modal integration.</a:t>
            </a:r>
          </a:p>
        </p:txBody>
      </p:sp>
      <p:sp>
        <p:nvSpPr>
          <p:cNvPr id="4" name="Slide Number Placeholder 3"/>
          <p:cNvSpPr>
            <a:spLocks noGrp="1"/>
          </p:cNvSpPr>
          <p:nvPr>
            <p:ph type="sldNum" sz="quarter" idx="5"/>
          </p:nvPr>
        </p:nvSpPr>
        <p:spPr/>
        <p:txBody>
          <a:bodyPr/>
          <a:lstStyle/>
          <a:p>
            <a:fld id="{25A12EFC-6D59-46AE-85F2-7466CB98177B}" type="slidenum">
              <a:rPr lang="en-US" smtClean="0"/>
              <a:t>4</a:t>
            </a:fld>
            <a:endParaRPr lang="en-US"/>
          </a:p>
        </p:txBody>
      </p:sp>
    </p:spTree>
    <p:extLst>
      <p:ext uri="{BB962C8B-B14F-4D97-AF65-F5344CB8AC3E}">
        <p14:creationId xmlns:p14="http://schemas.microsoft.com/office/powerpoint/2010/main" val="40258122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align each modality’s embedding to image embeddings, such as text to image using web data and IMU to video using video data captured from egocentric cameras with IMU. </a:t>
            </a:r>
          </a:p>
          <a:p>
            <a:r>
              <a:rPr lang="en-US" dirty="0"/>
              <a:t>We show that the resulting embedding space has a powerful emergent zero-shot behavior that automatically associates pairs of modalities without seeing any training data for that specific pair.</a:t>
            </a:r>
          </a:p>
        </p:txBody>
      </p:sp>
      <p:sp>
        <p:nvSpPr>
          <p:cNvPr id="4" name="Slide Number Placeholder 3"/>
          <p:cNvSpPr>
            <a:spLocks noGrp="1"/>
          </p:cNvSpPr>
          <p:nvPr>
            <p:ph type="sldNum" sz="quarter" idx="5"/>
          </p:nvPr>
        </p:nvSpPr>
        <p:spPr/>
        <p:txBody>
          <a:bodyPr/>
          <a:lstStyle/>
          <a:p>
            <a:fld id="{25A12EFC-6D59-46AE-85F2-7466CB98177B}" type="slidenum">
              <a:rPr lang="en-US" smtClean="0"/>
              <a:t>44</a:t>
            </a:fld>
            <a:endParaRPr lang="en-US"/>
          </a:p>
        </p:txBody>
      </p:sp>
    </p:spTree>
    <p:extLst>
      <p:ext uri="{BB962C8B-B14F-4D97-AF65-F5344CB8AC3E}">
        <p14:creationId xmlns:p14="http://schemas.microsoft.com/office/powerpoint/2010/main" val="4409529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convert depth into disparity maps for scale invariance (one channel image).</a:t>
            </a:r>
          </a:p>
        </p:txBody>
      </p:sp>
      <p:sp>
        <p:nvSpPr>
          <p:cNvPr id="4" name="Slide Number Placeholder 3"/>
          <p:cNvSpPr>
            <a:spLocks noGrp="1"/>
          </p:cNvSpPr>
          <p:nvPr>
            <p:ph type="sldNum" sz="quarter" idx="5"/>
          </p:nvPr>
        </p:nvSpPr>
        <p:spPr/>
        <p:txBody>
          <a:bodyPr/>
          <a:lstStyle/>
          <a:p>
            <a:fld id="{25A12EFC-6D59-46AE-85F2-7466CB98177B}" type="slidenum">
              <a:rPr lang="en-US" smtClean="0"/>
              <a:t>45</a:t>
            </a:fld>
            <a:endParaRPr lang="en-US"/>
          </a:p>
        </p:txBody>
      </p:sp>
    </p:spTree>
    <p:extLst>
      <p:ext uri="{BB962C8B-B14F-4D97-AF65-F5344CB8AC3E}">
        <p14:creationId xmlns:p14="http://schemas.microsoft.com/office/powerpoint/2010/main" val="14486485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IMAGEBIND on six modalities - image/video, text, audio, depth, thermal images, and IMU.</a:t>
            </a:r>
          </a:p>
          <a:p>
            <a:endParaRPr lang="en-US" dirty="0"/>
          </a:p>
          <a:p>
            <a:r>
              <a:rPr lang="en-US" dirty="0"/>
              <a:t>Methods such as CLIP , </a:t>
            </a:r>
            <a:r>
              <a:rPr lang="en-US" dirty="0" err="1"/>
              <a:t>AudioCLIP</a:t>
            </a:r>
            <a:r>
              <a:rPr lang="en-US" dirty="0"/>
              <a:t>  etc. train with modality pairs, (image, text) and (audio, text), to demonstrate zero-shot classification using text-prompts for the same modality. </a:t>
            </a:r>
          </a:p>
          <a:p>
            <a:r>
              <a:rPr lang="en-US" dirty="0"/>
              <a:t>In contrast, IMAGEBIND binds modalities together using only image-paired data. Thus, just by training on (image, text) and (image, audio), IMAGEBIND can perform zero-shot classification of audio using text prompts. </a:t>
            </a:r>
          </a:p>
          <a:p>
            <a:r>
              <a:rPr lang="en-US" dirty="0"/>
              <a:t>As we do not directly train for this ability, we term it emergent zero-shot classification to distinguish it from methods that specifically train using paired text-supervision for all modalities</a:t>
            </a:r>
          </a:p>
        </p:txBody>
      </p:sp>
      <p:sp>
        <p:nvSpPr>
          <p:cNvPr id="4" name="Slide Number Placeholder 3"/>
          <p:cNvSpPr>
            <a:spLocks noGrp="1"/>
          </p:cNvSpPr>
          <p:nvPr>
            <p:ph type="sldNum" sz="quarter" idx="5"/>
          </p:nvPr>
        </p:nvSpPr>
        <p:spPr/>
        <p:txBody>
          <a:bodyPr/>
          <a:lstStyle/>
          <a:p>
            <a:fld id="{25A12EFC-6D59-46AE-85F2-7466CB98177B}" type="slidenum">
              <a:rPr lang="en-US" smtClean="0"/>
              <a:t>46</a:t>
            </a:fld>
            <a:endParaRPr lang="en-US"/>
          </a:p>
        </p:txBody>
      </p:sp>
    </p:spTree>
    <p:extLst>
      <p:ext uri="{BB962C8B-B14F-4D97-AF65-F5344CB8AC3E}">
        <p14:creationId xmlns:p14="http://schemas.microsoft.com/office/powerpoint/2010/main" val="14321484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audio and depth encoders from IMAGEBIND and evaluate them on audio and depth classification respectively </a:t>
            </a:r>
          </a:p>
        </p:txBody>
      </p:sp>
      <p:sp>
        <p:nvSpPr>
          <p:cNvPr id="4" name="Slide Number Placeholder 3"/>
          <p:cNvSpPr>
            <a:spLocks noGrp="1"/>
          </p:cNvSpPr>
          <p:nvPr>
            <p:ph type="sldNum" sz="quarter" idx="5"/>
          </p:nvPr>
        </p:nvSpPr>
        <p:spPr/>
        <p:txBody>
          <a:bodyPr/>
          <a:lstStyle/>
          <a:p>
            <a:fld id="{25A12EFC-6D59-46AE-85F2-7466CB98177B}" type="slidenum">
              <a:rPr lang="en-US" smtClean="0"/>
              <a:t>47</a:t>
            </a:fld>
            <a:endParaRPr lang="en-US"/>
          </a:p>
        </p:txBody>
      </p:sp>
    </p:spTree>
    <p:extLst>
      <p:ext uri="{BB962C8B-B14F-4D97-AF65-F5344CB8AC3E}">
        <p14:creationId xmlns:p14="http://schemas.microsoft.com/office/powerpoint/2010/main" val="812838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IMAGEBIND’s joint embeddings can be used for a wide variety of compositional tasks as illustrated in Figure 1, including cross-modal retrieval, combining embeddings via arithmetic, detecting audio sources in images, and generating images given audio input.</a:t>
            </a:r>
          </a:p>
        </p:txBody>
      </p:sp>
      <p:sp>
        <p:nvSpPr>
          <p:cNvPr id="4" name="Slide Number Placeholder 3"/>
          <p:cNvSpPr>
            <a:spLocks noGrp="1"/>
          </p:cNvSpPr>
          <p:nvPr>
            <p:ph type="sldNum" sz="quarter" idx="5"/>
          </p:nvPr>
        </p:nvSpPr>
        <p:spPr/>
        <p:txBody>
          <a:bodyPr/>
          <a:lstStyle/>
          <a:p>
            <a:fld id="{25A12EFC-6D59-46AE-85F2-7466CB98177B}" type="slidenum">
              <a:rPr lang="en-US" smtClean="0"/>
              <a:t>49</a:t>
            </a:fld>
            <a:endParaRPr lang="en-US"/>
          </a:p>
        </p:txBody>
      </p:sp>
    </p:spTree>
    <p:extLst>
      <p:ext uri="{BB962C8B-B14F-4D97-AF65-F5344CB8AC3E}">
        <p14:creationId xmlns:p14="http://schemas.microsoft.com/office/powerpoint/2010/main" val="3567263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this paper is to provide an overview and survey of DL-based approaches for multi-modal integration</a:t>
            </a:r>
          </a:p>
        </p:txBody>
      </p:sp>
      <p:sp>
        <p:nvSpPr>
          <p:cNvPr id="4" name="Slide Number Placeholder 3"/>
          <p:cNvSpPr>
            <a:spLocks noGrp="1"/>
          </p:cNvSpPr>
          <p:nvPr>
            <p:ph type="sldNum" sz="quarter" idx="5"/>
          </p:nvPr>
        </p:nvSpPr>
        <p:spPr/>
        <p:txBody>
          <a:bodyPr/>
          <a:lstStyle/>
          <a:p>
            <a:fld id="{25A12EFC-6D59-46AE-85F2-7466CB98177B}" type="slidenum">
              <a:rPr lang="en-US" smtClean="0"/>
              <a:t>5</a:t>
            </a:fld>
            <a:endParaRPr lang="en-US"/>
          </a:p>
        </p:txBody>
      </p:sp>
    </p:spTree>
    <p:extLst>
      <p:ext uri="{BB962C8B-B14F-4D97-AF65-F5344CB8AC3E}">
        <p14:creationId xmlns:p14="http://schemas.microsoft.com/office/powerpoint/2010/main" val="333798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Described the concept of multimodality and they said Our world is, indeed, inherently multimodal. We, in fact, constantly rely on several multiple senses (e.g., audio, visual, touch) and combine their knowledge to make our decisions.</a:t>
            </a:r>
          </a:p>
          <a:p>
            <a:r>
              <a:rPr lang="en-US" dirty="0"/>
              <a:t>In our day-to-day learning experiences, we collect information using all of our five senses to be able to gather data to later use in our personal cognition experience.</a:t>
            </a:r>
          </a:p>
        </p:txBody>
      </p:sp>
      <p:sp>
        <p:nvSpPr>
          <p:cNvPr id="4" name="Slide Number Placeholder 3"/>
          <p:cNvSpPr>
            <a:spLocks noGrp="1"/>
          </p:cNvSpPr>
          <p:nvPr>
            <p:ph type="sldNum" sz="quarter" idx="5"/>
          </p:nvPr>
        </p:nvSpPr>
        <p:spPr/>
        <p:txBody>
          <a:bodyPr/>
          <a:lstStyle/>
          <a:p>
            <a:fld id="{25A12EFC-6D59-46AE-85F2-7466CB98177B}" type="slidenum">
              <a:rPr lang="en-US" smtClean="0"/>
              <a:t>6</a:t>
            </a:fld>
            <a:endParaRPr lang="en-US"/>
          </a:p>
        </p:txBody>
      </p:sp>
    </p:spTree>
    <p:extLst>
      <p:ext uri="{BB962C8B-B14F-4D97-AF65-F5344CB8AC3E}">
        <p14:creationId xmlns:p14="http://schemas.microsoft.com/office/powerpoint/2010/main" val="190820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Words: addresses/concerns/refers</a:t>
            </a:r>
          </a:p>
          <a:p>
            <a:r>
              <a:rPr lang="en-US" dirty="0"/>
              <a:t>this research challenge entails the need of transferring knowledge between the modalities used in the experimental settings.</a:t>
            </a:r>
          </a:p>
          <a:p>
            <a:endParaRPr lang="en-US" dirty="0"/>
          </a:p>
          <a:p>
            <a:r>
              <a:rPr lang="en-US" dirty="0"/>
              <a:t>The second multimodality dimension we defined concentrates on the fusion process.</a:t>
            </a:r>
          </a:p>
          <a:p>
            <a:endParaRPr lang="en-US" dirty="0"/>
          </a:p>
          <a:p>
            <a:r>
              <a:rPr lang="en-US" dirty="0"/>
              <a:t>Example: Feature extraction before learning</a:t>
            </a:r>
          </a:p>
          <a:p>
            <a:r>
              <a:rPr lang="en-US" dirty="0"/>
              <a:t>Majority voting approaches</a:t>
            </a:r>
          </a:p>
          <a:p>
            <a:r>
              <a:rPr lang="en-US" dirty="0"/>
              <a:t>A single decision is then taken only after the fused scores have been produced. This is part of the late fusion-modality approach.</a:t>
            </a:r>
          </a:p>
          <a:p>
            <a:endParaRPr lang="en-US" dirty="0"/>
          </a:p>
        </p:txBody>
      </p:sp>
      <p:sp>
        <p:nvSpPr>
          <p:cNvPr id="4" name="Slide Number Placeholder 3"/>
          <p:cNvSpPr>
            <a:spLocks noGrp="1"/>
          </p:cNvSpPr>
          <p:nvPr>
            <p:ph type="sldNum" sz="quarter" idx="5"/>
          </p:nvPr>
        </p:nvSpPr>
        <p:spPr/>
        <p:txBody>
          <a:bodyPr/>
          <a:lstStyle/>
          <a:p>
            <a:fld id="{25A12EFC-6D59-46AE-85F2-7466CB98177B}" type="slidenum">
              <a:rPr lang="en-US" smtClean="0"/>
              <a:t>7</a:t>
            </a:fld>
            <a:endParaRPr lang="en-US"/>
          </a:p>
        </p:txBody>
      </p:sp>
    </p:spTree>
    <p:extLst>
      <p:ext uri="{BB962C8B-B14F-4D97-AF65-F5344CB8AC3E}">
        <p14:creationId xmlns:p14="http://schemas.microsoft.com/office/powerpoint/2010/main" val="2594170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multimodal DL architectures have been proposed . In this section, we will consider four fields of the application of multimodality to DL</a:t>
            </a:r>
          </a:p>
        </p:txBody>
      </p:sp>
      <p:sp>
        <p:nvSpPr>
          <p:cNvPr id="4" name="Slide Number Placeholder 3"/>
          <p:cNvSpPr>
            <a:spLocks noGrp="1"/>
          </p:cNvSpPr>
          <p:nvPr>
            <p:ph type="sldNum" sz="quarter" idx="5"/>
          </p:nvPr>
        </p:nvSpPr>
        <p:spPr/>
        <p:txBody>
          <a:bodyPr/>
          <a:lstStyle/>
          <a:p>
            <a:fld id="{25A12EFC-6D59-46AE-85F2-7466CB98177B}" type="slidenum">
              <a:rPr lang="en-US" smtClean="0"/>
              <a:t>8</a:t>
            </a:fld>
            <a:endParaRPr lang="en-US"/>
          </a:p>
        </p:txBody>
      </p:sp>
    </p:spTree>
    <p:extLst>
      <p:ext uri="{BB962C8B-B14F-4D97-AF65-F5344CB8AC3E}">
        <p14:creationId xmlns:p14="http://schemas.microsoft.com/office/powerpoint/2010/main" val="2932522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provide useful information for multimodal data fusion using deep learning</a:t>
            </a:r>
          </a:p>
        </p:txBody>
      </p:sp>
      <p:sp>
        <p:nvSpPr>
          <p:cNvPr id="4" name="Slide Number Placeholder 3"/>
          <p:cNvSpPr>
            <a:spLocks noGrp="1"/>
          </p:cNvSpPr>
          <p:nvPr>
            <p:ph type="sldNum" sz="quarter" idx="5"/>
          </p:nvPr>
        </p:nvSpPr>
        <p:spPr/>
        <p:txBody>
          <a:bodyPr/>
          <a:lstStyle/>
          <a:p>
            <a:fld id="{25A12EFC-6D59-46AE-85F2-7466CB98177B}" type="slidenum">
              <a:rPr lang="en-US" smtClean="0"/>
              <a:t>10</a:t>
            </a:fld>
            <a:endParaRPr lang="en-US"/>
          </a:p>
        </p:txBody>
      </p:sp>
    </p:spTree>
    <p:extLst>
      <p:ext uri="{BB962C8B-B14F-4D97-AF65-F5344CB8AC3E}">
        <p14:creationId xmlns:p14="http://schemas.microsoft.com/office/powerpoint/2010/main" val="294798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representative deep learning architectures of the multimodal data fusion deep learning models.</a:t>
            </a:r>
          </a:p>
          <a:p>
            <a:endParaRPr lang="en-US" dirty="0"/>
          </a:p>
          <a:p>
            <a:r>
              <a:rPr lang="en-US" dirty="0"/>
              <a:t>there are fully connected connections between units of the visible layer and units of the hidden layer and but no connections of units in the same layer. </a:t>
            </a:r>
          </a:p>
        </p:txBody>
      </p:sp>
      <p:sp>
        <p:nvSpPr>
          <p:cNvPr id="4" name="Slide Number Placeholder 3"/>
          <p:cNvSpPr>
            <a:spLocks noGrp="1"/>
          </p:cNvSpPr>
          <p:nvPr>
            <p:ph type="sldNum" sz="quarter" idx="5"/>
          </p:nvPr>
        </p:nvSpPr>
        <p:spPr/>
        <p:txBody>
          <a:bodyPr/>
          <a:lstStyle/>
          <a:p>
            <a:fld id="{25A12EFC-6D59-46AE-85F2-7466CB98177B}" type="slidenum">
              <a:rPr lang="en-US" smtClean="0"/>
              <a:t>11</a:t>
            </a:fld>
            <a:endParaRPr lang="en-US"/>
          </a:p>
        </p:txBody>
      </p:sp>
    </p:spTree>
    <p:extLst>
      <p:ext uri="{BB962C8B-B14F-4D97-AF65-F5344CB8AC3E}">
        <p14:creationId xmlns:p14="http://schemas.microsoft.com/office/powerpoint/2010/main" val="3031923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FBFFD-A0D8-4479-BAB3-51E62E409A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80DB28-2957-4011-853F-6A04145E0E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9877F-15D7-41C2-8CF9-CCAD4CBF5E36}"/>
              </a:ext>
            </a:extLst>
          </p:cNvPr>
          <p:cNvSpPr>
            <a:spLocks noGrp="1"/>
          </p:cNvSpPr>
          <p:nvPr>
            <p:ph type="dt" sz="half" idx="10"/>
          </p:nvPr>
        </p:nvSpPr>
        <p:spPr/>
        <p:txBody>
          <a:bodyPr/>
          <a:lstStyle/>
          <a:p>
            <a:fld id="{E1072E21-F37E-40F0-8BC1-20C02FAFAF47}" type="datetimeFigureOut">
              <a:rPr lang="en-US" smtClean="0"/>
              <a:t>7/7/2023</a:t>
            </a:fld>
            <a:endParaRPr lang="en-US"/>
          </a:p>
        </p:txBody>
      </p:sp>
      <p:sp>
        <p:nvSpPr>
          <p:cNvPr id="5" name="Footer Placeholder 4">
            <a:extLst>
              <a:ext uri="{FF2B5EF4-FFF2-40B4-BE49-F238E27FC236}">
                <a16:creationId xmlns:a16="http://schemas.microsoft.com/office/drawing/2014/main" id="{5E832D6F-4555-4EE0-A648-BD837A593A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C1E6A-E8A1-4BA4-836D-69DB0942B353}"/>
              </a:ext>
            </a:extLst>
          </p:cNvPr>
          <p:cNvSpPr>
            <a:spLocks noGrp="1"/>
          </p:cNvSpPr>
          <p:nvPr>
            <p:ph type="sldNum" sz="quarter" idx="12"/>
          </p:nvPr>
        </p:nvSpPr>
        <p:spPr/>
        <p:txBody>
          <a:bodyPr/>
          <a:lstStyle/>
          <a:p>
            <a:fld id="{3D2CFFED-8554-4B19-8A21-AA64E6DE80C0}" type="slidenum">
              <a:rPr lang="en-US" smtClean="0"/>
              <a:t>‹#›</a:t>
            </a:fld>
            <a:endParaRPr lang="en-US"/>
          </a:p>
        </p:txBody>
      </p:sp>
    </p:spTree>
    <p:extLst>
      <p:ext uri="{BB962C8B-B14F-4D97-AF65-F5344CB8AC3E}">
        <p14:creationId xmlns:p14="http://schemas.microsoft.com/office/powerpoint/2010/main" val="3797761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6501C-7DD6-41CF-9CE3-36F7768748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6C9275-DBD2-4931-B138-9687801FBE1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700A1-DFDD-4ADE-A033-43B1183F32BF}"/>
              </a:ext>
            </a:extLst>
          </p:cNvPr>
          <p:cNvSpPr>
            <a:spLocks noGrp="1"/>
          </p:cNvSpPr>
          <p:nvPr>
            <p:ph type="dt" sz="half" idx="10"/>
          </p:nvPr>
        </p:nvSpPr>
        <p:spPr/>
        <p:txBody>
          <a:bodyPr/>
          <a:lstStyle/>
          <a:p>
            <a:fld id="{E1072E21-F37E-40F0-8BC1-20C02FAFAF47}" type="datetimeFigureOut">
              <a:rPr lang="en-US" smtClean="0"/>
              <a:t>7/7/2023</a:t>
            </a:fld>
            <a:endParaRPr lang="en-US"/>
          </a:p>
        </p:txBody>
      </p:sp>
      <p:sp>
        <p:nvSpPr>
          <p:cNvPr id="5" name="Footer Placeholder 4">
            <a:extLst>
              <a:ext uri="{FF2B5EF4-FFF2-40B4-BE49-F238E27FC236}">
                <a16:creationId xmlns:a16="http://schemas.microsoft.com/office/drawing/2014/main" id="{5DA41287-D0B3-4A25-BC8C-2236AB5D3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A4B44-F017-43CB-ACF8-51A2FFD4BB5D}"/>
              </a:ext>
            </a:extLst>
          </p:cNvPr>
          <p:cNvSpPr>
            <a:spLocks noGrp="1"/>
          </p:cNvSpPr>
          <p:nvPr>
            <p:ph type="sldNum" sz="quarter" idx="12"/>
          </p:nvPr>
        </p:nvSpPr>
        <p:spPr/>
        <p:txBody>
          <a:bodyPr/>
          <a:lstStyle/>
          <a:p>
            <a:fld id="{3D2CFFED-8554-4B19-8A21-AA64E6DE80C0}" type="slidenum">
              <a:rPr lang="en-US" smtClean="0"/>
              <a:t>‹#›</a:t>
            </a:fld>
            <a:endParaRPr lang="en-US"/>
          </a:p>
        </p:txBody>
      </p:sp>
    </p:spTree>
    <p:extLst>
      <p:ext uri="{BB962C8B-B14F-4D97-AF65-F5344CB8AC3E}">
        <p14:creationId xmlns:p14="http://schemas.microsoft.com/office/powerpoint/2010/main" val="1757742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9D0382-0D25-44E8-AE6A-D56B246F86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AB5C36-D1AC-4BD5-A044-7DA8C51A54C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BED83-C507-4746-B97C-FB2E3BF7B52C}"/>
              </a:ext>
            </a:extLst>
          </p:cNvPr>
          <p:cNvSpPr>
            <a:spLocks noGrp="1"/>
          </p:cNvSpPr>
          <p:nvPr>
            <p:ph type="dt" sz="half" idx="10"/>
          </p:nvPr>
        </p:nvSpPr>
        <p:spPr/>
        <p:txBody>
          <a:bodyPr/>
          <a:lstStyle/>
          <a:p>
            <a:fld id="{E1072E21-F37E-40F0-8BC1-20C02FAFAF47}" type="datetimeFigureOut">
              <a:rPr lang="en-US" smtClean="0"/>
              <a:t>7/7/2023</a:t>
            </a:fld>
            <a:endParaRPr lang="en-US"/>
          </a:p>
        </p:txBody>
      </p:sp>
      <p:sp>
        <p:nvSpPr>
          <p:cNvPr id="5" name="Footer Placeholder 4">
            <a:extLst>
              <a:ext uri="{FF2B5EF4-FFF2-40B4-BE49-F238E27FC236}">
                <a16:creationId xmlns:a16="http://schemas.microsoft.com/office/drawing/2014/main" id="{36C22463-21B8-4748-A470-B46271DE5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FAF440-C08E-4DD4-B205-1D9DF5802428}"/>
              </a:ext>
            </a:extLst>
          </p:cNvPr>
          <p:cNvSpPr>
            <a:spLocks noGrp="1"/>
          </p:cNvSpPr>
          <p:nvPr>
            <p:ph type="sldNum" sz="quarter" idx="12"/>
          </p:nvPr>
        </p:nvSpPr>
        <p:spPr/>
        <p:txBody>
          <a:bodyPr/>
          <a:lstStyle/>
          <a:p>
            <a:fld id="{3D2CFFED-8554-4B19-8A21-AA64E6DE80C0}" type="slidenum">
              <a:rPr lang="en-US" smtClean="0"/>
              <a:t>‹#›</a:t>
            </a:fld>
            <a:endParaRPr lang="en-US"/>
          </a:p>
        </p:txBody>
      </p:sp>
    </p:spTree>
    <p:extLst>
      <p:ext uri="{BB962C8B-B14F-4D97-AF65-F5344CB8AC3E}">
        <p14:creationId xmlns:p14="http://schemas.microsoft.com/office/powerpoint/2010/main" val="2140836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EC83-8A46-4F85-AB53-443E5D2B8E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DA4F32-2973-4A58-BBA4-58FEF1B16F4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C6369-7A73-419C-AFFA-648B4ED989E5}"/>
              </a:ext>
            </a:extLst>
          </p:cNvPr>
          <p:cNvSpPr>
            <a:spLocks noGrp="1"/>
          </p:cNvSpPr>
          <p:nvPr>
            <p:ph type="dt" sz="half" idx="10"/>
          </p:nvPr>
        </p:nvSpPr>
        <p:spPr/>
        <p:txBody>
          <a:bodyPr/>
          <a:lstStyle/>
          <a:p>
            <a:fld id="{E1072E21-F37E-40F0-8BC1-20C02FAFAF47}" type="datetimeFigureOut">
              <a:rPr lang="en-US" smtClean="0"/>
              <a:t>7/7/2023</a:t>
            </a:fld>
            <a:endParaRPr lang="en-US"/>
          </a:p>
        </p:txBody>
      </p:sp>
      <p:sp>
        <p:nvSpPr>
          <p:cNvPr id="5" name="Footer Placeholder 4">
            <a:extLst>
              <a:ext uri="{FF2B5EF4-FFF2-40B4-BE49-F238E27FC236}">
                <a16:creationId xmlns:a16="http://schemas.microsoft.com/office/drawing/2014/main" id="{0D7EF683-2830-48F0-917C-C058C81D4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02EC1-A38A-4DB4-B8A8-D1ADC847FE9E}"/>
              </a:ext>
            </a:extLst>
          </p:cNvPr>
          <p:cNvSpPr>
            <a:spLocks noGrp="1"/>
          </p:cNvSpPr>
          <p:nvPr>
            <p:ph type="sldNum" sz="quarter" idx="12"/>
          </p:nvPr>
        </p:nvSpPr>
        <p:spPr/>
        <p:txBody>
          <a:bodyPr/>
          <a:lstStyle/>
          <a:p>
            <a:fld id="{3D2CFFED-8554-4B19-8A21-AA64E6DE80C0}" type="slidenum">
              <a:rPr lang="en-US" smtClean="0"/>
              <a:t>‹#›</a:t>
            </a:fld>
            <a:endParaRPr lang="en-US"/>
          </a:p>
        </p:txBody>
      </p:sp>
    </p:spTree>
    <p:extLst>
      <p:ext uri="{BB962C8B-B14F-4D97-AF65-F5344CB8AC3E}">
        <p14:creationId xmlns:p14="http://schemas.microsoft.com/office/powerpoint/2010/main" val="4230292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DDF0-BDEF-47DD-8962-91C14BDC82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D14758-3D46-40C9-A62E-84DFB85995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AB873B6-6472-46D0-97AB-94FBE3161E18}"/>
              </a:ext>
            </a:extLst>
          </p:cNvPr>
          <p:cNvSpPr>
            <a:spLocks noGrp="1"/>
          </p:cNvSpPr>
          <p:nvPr>
            <p:ph type="dt" sz="half" idx="10"/>
          </p:nvPr>
        </p:nvSpPr>
        <p:spPr/>
        <p:txBody>
          <a:bodyPr/>
          <a:lstStyle/>
          <a:p>
            <a:fld id="{E1072E21-F37E-40F0-8BC1-20C02FAFAF47}" type="datetimeFigureOut">
              <a:rPr lang="en-US" smtClean="0"/>
              <a:t>7/7/2023</a:t>
            </a:fld>
            <a:endParaRPr lang="en-US"/>
          </a:p>
        </p:txBody>
      </p:sp>
      <p:sp>
        <p:nvSpPr>
          <p:cNvPr id="5" name="Footer Placeholder 4">
            <a:extLst>
              <a:ext uri="{FF2B5EF4-FFF2-40B4-BE49-F238E27FC236}">
                <a16:creationId xmlns:a16="http://schemas.microsoft.com/office/drawing/2014/main" id="{53660309-0B6C-409A-B038-8D9406E7BB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65EFDB-CF52-450A-AFF3-A04247BB51ED}"/>
              </a:ext>
            </a:extLst>
          </p:cNvPr>
          <p:cNvSpPr>
            <a:spLocks noGrp="1"/>
          </p:cNvSpPr>
          <p:nvPr>
            <p:ph type="sldNum" sz="quarter" idx="12"/>
          </p:nvPr>
        </p:nvSpPr>
        <p:spPr/>
        <p:txBody>
          <a:bodyPr/>
          <a:lstStyle/>
          <a:p>
            <a:fld id="{3D2CFFED-8554-4B19-8A21-AA64E6DE80C0}" type="slidenum">
              <a:rPr lang="en-US" smtClean="0"/>
              <a:t>‹#›</a:t>
            </a:fld>
            <a:endParaRPr lang="en-US"/>
          </a:p>
        </p:txBody>
      </p:sp>
    </p:spTree>
    <p:extLst>
      <p:ext uri="{BB962C8B-B14F-4D97-AF65-F5344CB8AC3E}">
        <p14:creationId xmlns:p14="http://schemas.microsoft.com/office/powerpoint/2010/main" val="166618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793AE-95CA-46AF-8BFA-E79F80D251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AEB323-CE12-4A4A-84E8-995706B0B42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A70AAC-A8AF-46BC-9B35-98958140798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7B30C7-F808-4B36-AEFB-6439CB591777}"/>
              </a:ext>
            </a:extLst>
          </p:cNvPr>
          <p:cNvSpPr>
            <a:spLocks noGrp="1"/>
          </p:cNvSpPr>
          <p:nvPr>
            <p:ph type="dt" sz="half" idx="10"/>
          </p:nvPr>
        </p:nvSpPr>
        <p:spPr/>
        <p:txBody>
          <a:bodyPr/>
          <a:lstStyle/>
          <a:p>
            <a:fld id="{E1072E21-F37E-40F0-8BC1-20C02FAFAF47}" type="datetimeFigureOut">
              <a:rPr lang="en-US" smtClean="0"/>
              <a:t>7/7/2023</a:t>
            </a:fld>
            <a:endParaRPr lang="en-US"/>
          </a:p>
        </p:txBody>
      </p:sp>
      <p:sp>
        <p:nvSpPr>
          <p:cNvPr id="6" name="Footer Placeholder 5">
            <a:extLst>
              <a:ext uri="{FF2B5EF4-FFF2-40B4-BE49-F238E27FC236}">
                <a16:creationId xmlns:a16="http://schemas.microsoft.com/office/drawing/2014/main" id="{E8655E8E-F599-449B-A516-4D12EC8C4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8A1435-CCC6-4F07-B5F2-2BABC3927D32}"/>
              </a:ext>
            </a:extLst>
          </p:cNvPr>
          <p:cNvSpPr>
            <a:spLocks noGrp="1"/>
          </p:cNvSpPr>
          <p:nvPr>
            <p:ph type="sldNum" sz="quarter" idx="12"/>
          </p:nvPr>
        </p:nvSpPr>
        <p:spPr/>
        <p:txBody>
          <a:bodyPr/>
          <a:lstStyle/>
          <a:p>
            <a:fld id="{3D2CFFED-8554-4B19-8A21-AA64E6DE80C0}" type="slidenum">
              <a:rPr lang="en-US" smtClean="0"/>
              <a:t>‹#›</a:t>
            </a:fld>
            <a:endParaRPr lang="en-US"/>
          </a:p>
        </p:txBody>
      </p:sp>
    </p:spTree>
    <p:extLst>
      <p:ext uri="{BB962C8B-B14F-4D97-AF65-F5344CB8AC3E}">
        <p14:creationId xmlns:p14="http://schemas.microsoft.com/office/powerpoint/2010/main" val="4024473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C9B7-CDB9-4C70-9EAC-C89CF5E4C2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A0DCAF-2625-43E6-A836-A71F582281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C6ADBE2-371B-4118-9138-8D2D2AA0C33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F69BCE-7393-4E7D-8463-A837EEF1D9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7DA15C2-D891-4A99-A3B2-54681C740FA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5ACE33-0B29-4AAF-8245-D93BEF2F4A41}"/>
              </a:ext>
            </a:extLst>
          </p:cNvPr>
          <p:cNvSpPr>
            <a:spLocks noGrp="1"/>
          </p:cNvSpPr>
          <p:nvPr>
            <p:ph type="dt" sz="half" idx="10"/>
          </p:nvPr>
        </p:nvSpPr>
        <p:spPr/>
        <p:txBody>
          <a:bodyPr/>
          <a:lstStyle/>
          <a:p>
            <a:fld id="{E1072E21-F37E-40F0-8BC1-20C02FAFAF47}" type="datetimeFigureOut">
              <a:rPr lang="en-US" smtClean="0"/>
              <a:t>7/7/2023</a:t>
            </a:fld>
            <a:endParaRPr lang="en-US"/>
          </a:p>
        </p:txBody>
      </p:sp>
      <p:sp>
        <p:nvSpPr>
          <p:cNvPr id="8" name="Footer Placeholder 7">
            <a:extLst>
              <a:ext uri="{FF2B5EF4-FFF2-40B4-BE49-F238E27FC236}">
                <a16:creationId xmlns:a16="http://schemas.microsoft.com/office/drawing/2014/main" id="{8465E7F5-149C-4A1E-A4CC-8E2C4ACD26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4ACF04-EB82-475B-B392-E66BB6D06CEF}"/>
              </a:ext>
            </a:extLst>
          </p:cNvPr>
          <p:cNvSpPr>
            <a:spLocks noGrp="1"/>
          </p:cNvSpPr>
          <p:nvPr>
            <p:ph type="sldNum" sz="quarter" idx="12"/>
          </p:nvPr>
        </p:nvSpPr>
        <p:spPr/>
        <p:txBody>
          <a:bodyPr/>
          <a:lstStyle/>
          <a:p>
            <a:fld id="{3D2CFFED-8554-4B19-8A21-AA64E6DE80C0}" type="slidenum">
              <a:rPr lang="en-US" smtClean="0"/>
              <a:t>‹#›</a:t>
            </a:fld>
            <a:endParaRPr lang="en-US"/>
          </a:p>
        </p:txBody>
      </p:sp>
    </p:spTree>
    <p:extLst>
      <p:ext uri="{BB962C8B-B14F-4D97-AF65-F5344CB8AC3E}">
        <p14:creationId xmlns:p14="http://schemas.microsoft.com/office/powerpoint/2010/main" val="3914473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2604A-5C20-47C6-A082-ED896499A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479B0A-3AD9-4ADE-A0C0-60951B8794F5}"/>
              </a:ext>
            </a:extLst>
          </p:cNvPr>
          <p:cNvSpPr>
            <a:spLocks noGrp="1"/>
          </p:cNvSpPr>
          <p:nvPr>
            <p:ph type="dt" sz="half" idx="10"/>
          </p:nvPr>
        </p:nvSpPr>
        <p:spPr/>
        <p:txBody>
          <a:bodyPr/>
          <a:lstStyle/>
          <a:p>
            <a:fld id="{E1072E21-F37E-40F0-8BC1-20C02FAFAF47}" type="datetimeFigureOut">
              <a:rPr lang="en-US" smtClean="0"/>
              <a:t>7/7/2023</a:t>
            </a:fld>
            <a:endParaRPr lang="en-US"/>
          </a:p>
        </p:txBody>
      </p:sp>
      <p:sp>
        <p:nvSpPr>
          <p:cNvPr id="4" name="Footer Placeholder 3">
            <a:extLst>
              <a:ext uri="{FF2B5EF4-FFF2-40B4-BE49-F238E27FC236}">
                <a16:creationId xmlns:a16="http://schemas.microsoft.com/office/drawing/2014/main" id="{31F2DBB8-0D5C-4106-9774-82DE6C43BF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CA8AF0-127E-4C63-AF97-E8DCEA27E6BD}"/>
              </a:ext>
            </a:extLst>
          </p:cNvPr>
          <p:cNvSpPr>
            <a:spLocks noGrp="1"/>
          </p:cNvSpPr>
          <p:nvPr>
            <p:ph type="sldNum" sz="quarter" idx="12"/>
          </p:nvPr>
        </p:nvSpPr>
        <p:spPr/>
        <p:txBody>
          <a:bodyPr/>
          <a:lstStyle/>
          <a:p>
            <a:fld id="{3D2CFFED-8554-4B19-8A21-AA64E6DE80C0}" type="slidenum">
              <a:rPr lang="en-US" smtClean="0"/>
              <a:t>‹#›</a:t>
            </a:fld>
            <a:endParaRPr lang="en-US"/>
          </a:p>
        </p:txBody>
      </p:sp>
    </p:spTree>
    <p:extLst>
      <p:ext uri="{BB962C8B-B14F-4D97-AF65-F5344CB8AC3E}">
        <p14:creationId xmlns:p14="http://schemas.microsoft.com/office/powerpoint/2010/main" val="198215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5009EB-18DF-4844-886B-EE9B1E631623}"/>
              </a:ext>
            </a:extLst>
          </p:cNvPr>
          <p:cNvSpPr>
            <a:spLocks noGrp="1"/>
          </p:cNvSpPr>
          <p:nvPr>
            <p:ph type="dt" sz="half" idx="10"/>
          </p:nvPr>
        </p:nvSpPr>
        <p:spPr/>
        <p:txBody>
          <a:bodyPr/>
          <a:lstStyle/>
          <a:p>
            <a:fld id="{E1072E21-F37E-40F0-8BC1-20C02FAFAF47}" type="datetimeFigureOut">
              <a:rPr lang="en-US" smtClean="0"/>
              <a:t>7/7/2023</a:t>
            </a:fld>
            <a:endParaRPr lang="en-US"/>
          </a:p>
        </p:txBody>
      </p:sp>
      <p:sp>
        <p:nvSpPr>
          <p:cNvPr id="3" name="Footer Placeholder 2">
            <a:extLst>
              <a:ext uri="{FF2B5EF4-FFF2-40B4-BE49-F238E27FC236}">
                <a16:creationId xmlns:a16="http://schemas.microsoft.com/office/drawing/2014/main" id="{294E245F-266D-4065-8726-A046E4BAE8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590C08-4A4A-4AE2-BF5F-07F3FBF3EEA5}"/>
              </a:ext>
            </a:extLst>
          </p:cNvPr>
          <p:cNvSpPr>
            <a:spLocks noGrp="1"/>
          </p:cNvSpPr>
          <p:nvPr>
            <p:ph type="sldNum" sz="quarter" idx="12"/>
          </p:nvPr>
        </p:nvSpPr>
        <p:spPr/>
        <p:txBody>
          <a:bodyPr/>
          <a:lstStyle/>
          <a:p>
            <a:fld id="{3D2CFFED-8554-4B19-8A21-AA64E6DE80C0}" type="slidenum">
              <a:rPr lang="en-US" smtClean="0"/>
              <a:t>‹#›</a:t>
            </a:fld>
            <a:endParaRPr lang="en-US"/>
          </a:p>
        </p:txBody>
      </p:sp>
    </p:spTree>
    <p:extLst>
      <p:ext uri="{BB962C8B-B14F-4D97-AF65-F5344CB8AC3E}">
        <p14:creationId xmlns:p14="http://schemas.microsoft.com/office/powerpoint/2010/main" val="163821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58DF5-737A-49DE-8DAE-398280E88F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6BE733-4C44-40D0-9FDB-F89A7BE6EA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C91249-2EAE-4914-9AB7-1441277E67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480D19-FC42-48B2-9148-24615F30465C}"/>
              </a:ext>
            </a:extLst>
          </p:cNvPr>
          <p:cNvSpPr>
            <a:spLocks noGrp="1"/>
          </p:cNvSpPr>
          <p:nvPr>
            <p:ph type="dt" sz="half" idx="10"/>
          </p:nvPr>
        </p:nvSpPr>
        <p:spPr/>
        <p:txBody>
          <a:bodyPr/>
          <a:lstStyle/>
          <a:p>
            <a:fld id="{E1072E21-F37E-40F0-8BC1-20C02FAFAF47}" type="datetimeFigureOut">
              <a:rPr lang="en-US" smtClean="0"/>
              <a:t>7/7/2023</a:t>
            </a:fld>
            <a:endParaRPr lang="en-US"/>
          </a:p>
        </p:txBody>
      </p:sp>
      <p:sp>
        <p:nvSpPr>
          <p:cNvPr id="6" name="Footer Placeholder 5">
            <a:extLst>
              <a:ext uri="{FF2B5EF4-FFF2-40B4-BE49-F238E27FC236}">
                <a16:creationId xmlns:a16="http://schemas.microsoft.com/office/drawing/2014/main" id="{68D36645-BEB6-4EC0-A005-A771CED977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F7E6D6-709B-4715-BFEA-9317BA573D37}"/>
              </a:ext>
            </a:extLst>
          </p:cNvPr>
          <p:cNvSpPr>
            <a:spLocks noGrp="1"/>
          </p:cNvSpPr>
          <p:nvPr>
            <p:ph type="sldNum" sz="quarter" idx="12"/>
          </p:nvPr>
        </p:nvSpPr>
        <p:spPr/>
        <p:txBody>
          <a:bodyPr/>
          <a:lstStyle/>
          <a:p>
            <a:fld id="{3D2CFFED-8554-4B19-8A21-AA64E6DE80C0}" type="slidenum">
              <a:rPr lang="en-US" smtClean="0"/>
              <a:t>‹#›</a:t>
            </a:fld>
            <a:endParaRPr lang="en-US"/>
          </a:p>
        </p:txBody>
      </p:sp>
    </p:spTree>
    <p:extLst>
      <p:ext uri="{BB962C8B-B14F-4D97-AF65-F5344CB8AC3E}">
        <p14:creationId xmlns:p14="http://schemas.microsoft.com/office/powerpoint/2010/main" val="178302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9321F-6C0C-4A49-BD3B-69824EB127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793272-93BF-4EEF-8050-A64E3C1FEB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F2EFC6-1514-46F7-A379-0A5BCE6EC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C1C8C4-870B-4E38-B53B-152A68F30205}"/>
              </a:ext>
            </a:extLst>
          </p:cNvPr>
          <p:cNvSpPr>
            <a:spLocks noGrp="1"/>
          </p:cNvSpPr>
          <p:nvPr>
            <p:ph type="dt" sz="half" idx="10"/>
          </p:nvPr>
        </p:nvSpPr>
        <p:spPr/>
        <p:txBody>
          <a:bodyPr/>
          <a:lstStyle/>
          <a:p>
            <a:fld id="{E1072E21-F37E-40F0-8BC1-20C02FAFAF47}" type="datetimeFigureOut">
              <a:rPr lang="en-US" smtClean="0"/>
              <a:t>7/7/2023</a:t>
            </a:fld>
            <a:endParaRPr lang="en-US"/>
          </a:p>
        </p:txBody>
      </p:sp>
      <p:sp>
        <p:nvSpPr>
          <p:cNvPr id="6" name="Footer Placeholder 5">
            <a:extLst>
              <a:ext uri="{FF2B5EF4-FFF2-40B4-BE49-F238E27FC236}">
                <a16:creationId xmlns:a16="http://schemas.microsoft.com/office/drawing/2014/main" id="{1C0EA20E-B5D6-4C89-83FE-B71A01CD6C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1FAC43-665F-4386-8ACE-4EA92220F917}"/>
              </a:ext>
            </a:extLst>
          </p:cNvPr>
          <p:cNvSpPr>
            <a:spLocks noGrp="1"/>
          </p:cNvSpPr>
          <p:nvPr>
            <p:ph type="sldNum" sz="quarter" idx="12"/>
          </p:nvPr>
        </p:nvSpPr>
        <p:spPr/>
        <p:txBody>
          <a:bodyPr/>
          <a:lstStyle/>
          <a:p>
            <a:fld id="{3D2CFFED-8554-4B19-8A21-AA64E6DE80C0}" type="slidenum">
              <a:rPr lang="en-US" smtClean="0"/>
              <a:t>‹#›</a:t>
            </a:fld>
            <a:endParaRPr lang="en-US"/>
          </a:p>
        </p:txBody>
      </p:sp>
    </p:spTree>
    <p:extLst>
      <p:ext uri="{BB962C8B-B14F-4D97-AF65-F5344CB8AC3E}">
        <p14:creationId xmlns:p14="http://schemas.microsoft.com/office/powerpoint/2010/main" val="348074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CD2BC-66E5-424B-B380-97AB0D55BE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A46E23-A603-426E-B750-D7612DFEF7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AF096-1455-48A5-9702-983E57AC6C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072E21-F37E-40F0-8BC1-20C02FAFAF47}" type="datetimeFigureOut">
              <a:rPr lang="en-US" smtClean="0"/>
              <a:t>7/7/2023</a:t>
            </a:fld>
            <a:endParaRPr lang="en-US"/>
          </a:p>
        </p:txBody>
      </p:sp>
      <p:sp>
        <p:nvSpPr>
          <p:cNvPr id="5" name="Footer Placeholder 4">
            <a:extLst>
              <a:ext uri="{FF2B5EF4-FFF2-40B4-BE49-F238E27FC236}">
                <a16:creationId xmlns:a16="http://schemas.microsoft.com/office/drawing/2014/main" id="{C2CD3F3A-77FA-4D73-B377-0095330749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3368B3-3118-41D2-A532-8802C191BA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2CFFED-8554-4B19-8A21-AA64E6DE80C0}" type="slidenum">
              <a:rPr lang="en-US" smtClean="0"/>
              <a:t>‹#›</a:t>
            </a:fld>
            <a:endParaRPr lang="en-US"/>
          </a:p>
        </p:txBody>
      </p:sp>
    </p:spTree>
    <p:extLst>
      <p:ext uri="{BB962C8B-B14F-4D97-AF65-F5344CB8AC3E}">
        <p14:creationId xmlns:p14="http://schemas.microsoft.com/office/powerpoint/2010/main" val="666667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162/neco_a_01273"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162/neco_a_01273"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A73B6-27E8-4518-A3B4-9CEE90CA1FF7}"/>
              </a:ext>
            </a:extLst>
          </p:cNvPr>
          <p:cNvSpPr>
            <a:spLocks noGrp="1"/>
          </p:cNvSpPr>
          <p:nvPr>
            <p:ph type="ctrTitle"/>
          </p:nvPr>
        </p:nvSpPr>
        <p:spPr>
          <a:xfrm>
            <a:off x="1163782" y="1174318"/>
            <a:ext cx="9864436" cy="2387600"/>
          </a:xfrm>
        </p:spPr>
        <p:txBody>
          <a:bodyPr/>
          <a:lstStyle/>
          <a:p>
            <a:r>
              <a:rPr lang="en-US" dirty="0"/>
              <a:t>Review on Multimodal data fusion approaches</a:t>
            </a:r>
          </a:p>
        </p:txBody>
      </p:sp>
    </p:spTree>
    <p:extLst>
      <p:ext uri="{BB962C8B-B14F-4D97-AF65-F5344CB8AC3E}">
        <p14:creationId xmlns:p14="http://schemas.microsoft.com/office/powerpoint/2010/main" val="2669397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331972-B11F-46F3-BF1C-84B98CD8B82C}"/>
              </a:ext>
            </a:extLst>
          </p:cNvPr>
          <p:cNvSpPr/>
          <p:nvPr/>
        </p:nvSpPr>
        <p:spPr>
          <a:xfrm>
            <a:off x="938645" y="1387917"/>
            <a:ext cx="10855037" cy="1384995"/>
          </a:xfrm>
          <a:prstGeom prst="rect">
            <a:avLst/>
          </a:prstGeom>
        </p:spPr>
        <p:txBody>
          <a:bodyPr wrap="square">
            <a:spAutoFit/>
          </a:bodyPr>
          <a:lstStyle/>
          <a:p>
            <a:r>
              <a:rPr lang="en-US" sz="2800" dirty="0"/>
              <a:t>Jing Gao, Peng Li, </a:t>
            </a:r>
            <a:r>
              <a:rPr lang="en-US" sz="2800" dirty="0" err="1"/>
              <a:t>Zhikui</a:t>
            </a:r>
            <a:r>
              <a:rPr lang="en-US" sz="2800" dirty="0"/>
              <a:t> Chen, </a:t>
            </a:r>
            <a:r>
              <a:rPr lang="en-US" sz="2800" dirty="0" err="1"/>
              <a:t>Jianing</a:t>
            </a:r>
            <a:r>
              <a:rPr lang="en-US" sz="2800" dirty="0"/>
              <a:t> Zhang; </a:t>
            </a:r>
            <a:r>
              <a:rPr lang="en-US" sz="2800" b="1" dirty="0"/>
              <a:t>A Survey on Deep Learning for Multimodal Data Fusion. </a:t>
            </a:r>
            <a:r>
              <a:rPr lang="en-US" sz="2800" i="1" dirty="0"/>
              <a:t>Neural </a:t>
            </a:r>
            <a:r>
              <a:rPr lang="en-US" sz="2800" i="1" dirty="0" err="1"/>
              <a:t>Comput</a:t>
            </a:r>
            <a:r>
              <a:rPr lang="en-US" sz="2800" dirty="0"/>
              <a:t> 2020; 32 (5): 829–864. </a:t>
            </a:r>
            <a:r>
              <a:rPr lang="en-US" sz="2800" dirty="0" err="1"/>
              <a:t>doi</a:t>
            </a:r>
            <a:r>
              <a:rPr lang="en-US" sz="2800" dirty="0"/>
              <a:t>: </a:t>
            </a:r>
            <a:r>
              <a:rPr lang="en-US" sz="2800" dirty="0">
                <a:hlinkClick r:id="rId3"/>
              </a:rPr>
              <a:t>https://doi.org/10.1162/neco_a_01273</a:t>
            </a:r>
            <a:endParaRPr lang="en-US" sz="2800" dirty="0"/>
          </a:p>
        </p:txBody>
      </p:sp>
    </p:spTree>
    <p:extLst>
      <p:ext uri="{BB962C8B-B14F-4D97-AF65-F5344CB8AC3E}">
        <p14:creationId xmlns:p14="http://schemas.microsoft.com/office/powerpoint/2010/main" val="3188940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563B6-E3FF-4DB2-B169-B6226F8572C4}"/>
              </a:ext>
            </a:extLst>
          </p:cNvPr>
          <p:cNvSpPr>
            <a:spLocks noGrp="1"/>
          </p:cNvSpPr>
          <p:nvPr>
            <p:ph type="title"/>
          </p:nvPr>
        </p:nvSpPr>
        <p:spPr>
          <a:xfrm>
            <a:off x="90054" y="94962"/>
            <a:ext cx="10515600" cy="586076"/>
          </a:xfrm>
        </p:spPr>
        <p:txBody>
          <a:bodyPr>
            <a:normAutofit fontScale="90000"/>
          </a:bodyPr>
          <a:lstStyle/>
          <a:p>
            <a:r>
              <a:rPr lang="en-US" dirty="0"/>
              <a:t>The Representative Deep Learning Architectures</a:t>
            </a:r>
          </a:p>
        </p:txBody>
      </p:sp>
      <p:sp>
        <p:nvSpPr>
          <p:cNvPr id="3" name="Content Placeholder 2">
            <a:extLst>
              <a:ext uri="{FF2B5EF4-FFF2-40B4-BE49-F238E27FC236}">
                <a16:creationId xmlns:a16="http://schemas.microsoft.com/office/drawing/2014/main" id="{DCB4C295-E936-4857-A1DB-D271C2F6C8F0}"/>
              </a:ext>
            </a:extLst>
          </p:cNvPr>
          <p:cNvSpPr>
            <a:spLocks noGrp="1"/>
          </p:cNvSpPr>
          <p:nvPr>
            <p:ph idx="1"/>
          </p:nvPr>
        </p:nvSpPr>
        <p:spPr>
          <a:xfrm>
            <a:off x="90053" y="880054"/>
            <a:ext cx="11807537" cy="1624156"/>
          </a:xfrm>
        </p:spPr>
        <p:txBody>
          <a:bodyPr/>
          <a:lstStyle/>
          <a:p>
            <a:pPr>
              <a:buFont typeface="Wingdings" panose="05000000000000000000" pitchFamily="2" charset="2"/>
              <a:buChar char="q"/>
            </a:pPr>
            <a:r>
              <a:rPr lang="en-US" dirty="0"/>
              <a:t>The Deep Belief Net (DBN)</a:t>
            </a:r>
          </a:p>
          <a:p>
            <a:pPr>
              <a:buFont typeface="Wingdings" panose="05000000000000000000" pitchFamily="2" charset="2"/>
              <a:buChar char="Ø"/>
            </a:pPr>
            <a:r>
              <a:rPr lang="en-US" dirty="0"/>
              <a:t>RBM is the basic block of the deep belief net (DBN)</a:t>
            </a:r>
          </a:p>
          <a:p>
            <a:pPr>
              <a:buFont typeface="Wingdings" panose="05000000000000000000" pitchFamily="2" charset="2"/>
              <a:buChar char="Ø"/>
            </a:pPr>
            <a:r>
              <a:rPr lang="en-US" dirty="0"/>
              <a:t>It consists of a visible layer and a hidden layer; </a:t>
            </a:r>
          </a:p>
        </p:txBody>
      </p:sp>
      <p:pic>
        <p:nvPicPr>
          <p:cNvPr id="4" name="Picture 3">
            <a:extLst>
              <a:ext uri="{FF2B5EF4-FFF2-40B4-BE49-F238E27FC236}">
                <a16:creationId xmlns:a16="http://schemas.microsoft.com/office/drawing/2014/main" id="{08A37712-3823-4B28-AE00-D6BE58ED1240}"/>
              </a:ext>
            </a:extLst>
          </p:cNvPr>
          <p:cNvPicPr>
            <a:picLocks noChangeAspect="1"/>
          </p:cNvPicPr>
          <p:nvPr/>
        </p:nvPicPr>
        <p:blipFill>
          <a:blip r:embed="rId3"/>
          <a:stretch>
            <a:fillRect/>
          </a:stretch>
        </p:blipFill>
        <p:spPr>
          <a:xfrm>
            <a:off x="2337955" y="2504210"/>
            <a:ext cx="6962383" cy="3945174"/>
          </a:xfrm>
          <a:prstGeom prst="rect">
            <a:avLst/>
          </a:prstGeom>
        </p:spPr>
      </p:pic>
    </p:spTree>
    <p:extLst>
      <p:ext uri="{BB962C8B-B14F-4D97-AF65-F5344CB8AC3E}">
        <p14:creationId xmlns:p14="http://schemas.microsoft.com/office/powerpoint/2010/main" val="758115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65D4C6C-15CE-4AA3-8F17-5E8CDC257C38}"/>
              </a:ext>
            </a:extLst>
          </p:cNvPr>
          <p:cNvSpPr>
            <a:spLocks noGrp="1"/>
          </p:cNvSpPr>
          <p:nvPr>
            <p:ph type="title"/>
          </p:nvPr>
        </p:nvSpPr>
        <p:spPr>
          <a:xfrm>
            <a:off x="90054" y="94962"/>
            <a:ext cx="10515600" cy="586076"/>
          </a:xfrm>
        </p:spPr>
        <p:txBody>
          <a:bodyPr>
            <a:normAutofit fontScale="90000"/>
          </a:bodyPr>
          <a:lstStyle/>
          <a:p>
            <a:r>
              <a:rPr lang="en-US" dirty="0"/>
              <a:t>The Representative Deep Learning Architectures</a:t>
            </a:r>
          </a:p>
        </p:txBody>
      </p:sp>
      <p:sp>
        <p:nvSpPr>
          <p:cNvPr id="5" name="Content Placeholder 2">
            <a:extLst>
              <a:ext uri="{FF2B5EF4-FFF2-40B4-BE49-F238E27FC236}">
                <a16:creationId xmlns:a16="http://schemas.microsoft.com/office/drawing/2014/main" id="{B13FD2FB-C0F8-4472-81FE-38EDDC03B1E1}"/>
              </a:ext>
            </a:extLst>
          </p:cNvPr>
          <p:cNvSpPr>
            <a:spLocks noGrp="1"/>
          </p:cNvSpPr>
          <p:nvPr>
            <p:ph idx="1"/>
          </p:nvPr>
        </p:nvSpPr>
        <p:spPr>
          <a:xfrm>
            <a:off x="90053" y="880053"/>
            <a:ext cx="11807537" cy="1478683"/>
          </a:xfrm>
        </p:spPr>
        <p:txBody>
          <a:bodyPr/>
          <a:lstStyle/>
          <a:p>
            <a:pPr>
              <a:buFont typeface="Wingdings" panose="05000000000000000000" pitchFamily="2" charset="2"/>
              <a:buChar char="q"/>
            </a:pPr>
            <a:r>
              <a:rPr lang="en-US" dirty="0"/>
              <a:t>The Deep Belief Net (DBN)</a:t>
            </a:r>
          </a:p>
          <a:p>
            <a:pPr>
              <a:buFont typeface="Wingdings" panose="05000000000000000000" pitchFamily="2" charset="2"/>
              <a:buChar char="Ø"/>
            </a:pPr>
            <a:r>
              <a:rPr lang="en-US" dirty="0"/>
              <a:t>It uses the energy function to capture the probability distribution between visible units and hidden units in the following form,</a:t>
            </a:r>
          </a:p>
        </p:txBody>
      </p:sp>
      <p:pic>
        <p:nvPicPr>
          <p:cNvPr id="6" name="Picture 5">
            <a:extLst>
              <a:ext uri="{FF2B5EF4-FFF2-40B4-BE49-F238E27FC236}">
                <a16:creationId xmlns:a16="http://schemas.microsoft.com/office/drawing/2014/main" id="{16C6B83F-2739-4B1B-B371-6CF71999BDB4}"/>
              </a:ext>
            </a:extLst>
          </p:cNvPr>
          <p:cNvPicPr>
            <a:picLocks noChangeAspect="1"/>
          </p:cNvPicPr>
          <p:nvPr/>
        </p:nvPicPr>
        <p:blipFill>
          <a:blip r:embed="rId2"/>
          <a:stretch>
            <a:fillRect/>
          </a:stretch>
        </p:blipFill>
        <p:spPr>
          <a:xfrm>
            <a:off x="5071629" y="2358736"/>
            <a:ext cx="2838450" cy="1438275"/>
          </a:xfrm>
          <a:prstGeom prst="rect">
            <a:avLst/>
          </a:prstGeom>
        </p:spPr>
      </p:pic>
      <p:pic>
        <p:nvPicPr>
          <p:cNvPr id="7" name="Picture 6">
            <a:extLst>
              <a:ext uri="{FF2B5EF4-FFF2-40B4-BE49-F238E27FC236}">
                <a16:creationId xmlns:a16="http://schemas.microsoft.com/office/drawing/2014/main" id="{478CF042-F8D2-4B88-B4BF-49017B044970}"/>
              </a:ext>
            </a:extLst>
          </p:cNvPr>
          <p:cNvPicPr>
            <a:picLocks noChangeAspect="1"/>
          </p:cNvPicPr>
          <p:nvPr/>
        </p:nvPicPr>
        <p:blipFill>
          <a:blip r:embed="rId3"/>
          <a:stretch>
            <a:fillRect/>
          </a:stretch>
        </p:blipFill>
        <p:spPr>
          <a:xfrm>
            <a:off x="5771717" y="4596679"/>
            <a:ext cx="3038475" cy="1114425"/>
          </a:xfrm>
          <a:prstGeom prst="rect">
            <a:avLst/>
          </a:prstGeom>
        </p:spPr>
      </p:pic>
      <p:sp>
        <p:nvSpPr>
          <p:cNvPr id="8" name="TextBox 7">
            <a:extLst>
              <a:ext uri="{FF2B5EF4-FFF2-40B4-BE49-F238E27FC236}">
                <a16:creationId xmlns:a16="http://schemas.microsoft.com/office/drawing/2014/main" id="{40B9DE1C-0AE2-4B01-8F36-3ADCDD7F6B76}"/>
              </a:ext>
            </a:extLst>
          </p:cNvPr>
          <p:cNvSpPr txBox="1"/>
          <p:nvPr/>
        </p:nvSpPr>
        <p:spPr>
          <a:xfrm>
            <a:off x="768927" y="3976045"/>
            <a:ext cx="5914632" cy="523220"/>
          </a:xfrm>
          <a:prstGeom prst="rect">
            <a:avLst/>
          </a:prstGeom>
          <a:noFill/>
        </p:spPr>
        <p:txBody>
          <a:bodyPr wrap="none" rtlCol="0">
            <a:spAutoFit/>
          </a:bodyPr>
          <a:lstStyle/>
          <a:p>
            <a:r>
              <a:rPr lang="en-US" sz="2400" dirty="0"/>
              <a:t>With the normalizing function </a:t>
            </a:r>
            <a:r>
              <a:rPr lang="en-US" sz="2800" dirty="0"/>
              <a:t>Z</a:t>
            </a:r>
            <a:r>
              <a:rPr lang="en-US" sz="2400" dirty="0"/>
              <a:t> calculated as,</a:t>
            </a:r>
          </a:p>
        </p:txBody>
      </p:sp>
      <p:sp>
        <p:nvSpPr>
          <p:cNvPr id="9" name="Rectangle 8">
            <a:extLst>
              <a:ext uri="{FF2B5EF4-FFF2-40B4-BE49-F238E27FC236}">
                <a16:creationId xmlns:a16="http://schemas.microsoft.com/office/drawing/2014/main" id="{42A486B4-CB93-4255-8068-18EBFD4D1D24}"/>
              </a:ext>
            </a:extLst>
          </p:cNvPr>
          <p:cNvSpPr/>
          <p:nvPr/>
        </p:nvSpPr>
        <p:spPr>
          <a:xfrm>
            <a:off x="2013709" y="5711104"/>
            <a:ext cx="10070917" cy="892552"/>
          </a:xfrm>
          <a:prstGeom prst="rect">
            <a:avLst/>
          </a:prstGeom>
        </p:spPr>
        <p:txBody>
          <a:bodyPr wrap="square">
            <a:spAutoFit/>
          </a:bodyPr>
          <a:lstStyle/>
          <a:p>
            <a:r>
              <a:rPr lang="en-US" sz="2400" dirty="0"/>
              <a:t>where </a:t>
            </a:r>
            <a:r>
              <a:rPr lang="en-US" sz="2800" i="1" dirty="0"/>
              <a:t>x</a:t>
            </a:r>
            <a:r>
              <a:rPr lang="en-US" sz="2400" dirty="0"/>
              <a:t> is the visible unit, </a:t>
            </a:r>
            <a:r>
              <a:rPr lang="en-US" sz="2800" i="1" dirty="0"/>
              <a:t>h</a:t>
            </a:r>
            <a:r>
              <a:rPr lang="en-US" sz="2400" dirty="0"/>
              <a:t> represents the hidden unit, and </a:t>
            </a:r>
            <a:r>
              <a:rPr lang="en-US" sz="2400" i="1" dirty="0"/>
              <a:t>E</a:t>
            </a:r>
            <a:r>
              <a:rPr lang="en-US" sz="2400" dirty="0"/>
              <a:t> () is the energy function.</a:t>
            </a:r>
          </a:p>
        </p:txBody>
      </p:sp>
    </p:spTree>
    <p:extLst>
      <p:ext uri="{BB962C8B-B14F-4D97-AF65-F5344CB8AC3E}">
        <p14:creationId xmlns:p14="http://schemas.microsoft.com/office/powerpoint/2010/main" val="34303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D687AA-96C6-4D70-9972-DB5A81F0FF05}"/>
              </a:ext>
            </a:extLst>
          </p:cNvPr>
          <p:cNvSpPr/>
          <p:nvPr/>
        </p:nvSpPr>
        <p:spPr>
          <a:xfrm>
            <a:off x="86591" y="270218"/>
            <a:ext cx="6363089" cy="461665"/>
          </a:xfrm>
          <a:prstGeom prst="rect">
            <a:avLst/>
          </a:prstGeom>
        </p:spPr>
        <p:txBody>
          <a:bodyPr wrap="none">
            <a:spAutoFit/>
          </a:bodyPr>
          <a:lstStyle/>
          <a:p>
            <a:r>
              <a:rPr lang="en-US" sz="2400" dirty="0"/>
              <a:t>The energy function is expressed in the following,</a:t>
            </a:r>
          </a:p>
        </p:txBody>
      </p:sp>
      <p:pic>
        <p:nvPicPr>
          <p:cNvPr id="5" name="Picture 4">
            <a:extLst>
              <a:ext uri="{FF2B5EF4-FFF2-40B4-BE49-F238E27FC236}">
                <a16:creationId xmlns:a16="http://schemas.microsoft.com/office/drawing/2014/main" id="{C0237D85-12DA-48B2-9D10-84C31CA36F05}"/>
              </a:ext>
            </a:extLst>
          </p:cNvPr>
          <p:cNvPicPr>
            <a:picLocks noChangeAspect="1"/>
          </p:cNvPicPr>
          <p:nvPr/>
        </p:nvPicPr>
        <p:blipFill rotWithShape="1">
          <a:blip r:embed="rId2"/>
          <a:srcRect r="807"/>
          <a:stretch/>
        </p:blipFill>
        <p:spPr>
          <a:xfrm>
            <a:off x="1958687" y="1010882"/>
            <a:ext cx="7445086" cy="1028700"/>
          </a:xfrm>
          <a:prstGeom prst="rect">
            <a:avLst/>
          </a:prstGeom>
        </p:spPr>
      </p:pic>
      <p:sp>
        <p:nvSpPr>
          <p:cNvPr id="6" name="Rectangle 5">
            <a:extLst>
              <a:ext uri="{FF2B5EF4-FFF2-40B4-BE49-F238E27FC236}">
                <a16:creationId xmlns:a16="http://schemas.microsoft.com/office/drawing/2014/main" id="{7810AA9F-148C-47EB-A673-63E1784E41EB}"/>
              </a:ext>
            </a:extLst>
          </p:cNvPr>
          <p:cNvSpPr/>
          <p:nvPr/>
        </p:nvSpPr>
        <p:spPr>
          <a:xfrm>
            <a:off x="2071254" y="2112526"/>
            <a:ext cx="10034155" cy="523220"/>
          </a:xfrm>
          <a:prstGeom prst="rect">
            <a:avLst/>
          </a:prstGeom>
        </p:spPr>
        <p:txBody>
          <a:bodyPr wrap="square">
            <a:spAutoFit/>
          </a:bodyPr>
          <a:lstStyle/>
          <a:p>
            <a:r>
              <a:rPr lang="en-US" sz="2800" dirty="0"/>
              <a:t>where </a:t>
            </a:r>
            <a:r>
              <a:rPr lang="en-US" sz="2800" i="1" dirty="0" err="1"/>
              <a:t>w</a:t>
            </a:r>
            <a:r>
              <a:rPr lang="en-US" sz="2800" i="1" baseline="-25000" dirty="0" err="1"/>
              <a:t>ij</a:t>
            </a:r>
            <a:r>
              <a:rPr lang="en-US" sz="2800" dirty="0"/>
              <a:t> denotes the weight and </a:t>
            </a:r>
            <a:r>
              <a:rPr lang="en-US" sz="2800" i="1" dirty="0" err="1"/>
              <a:t>c</a:t>
            </a:r>
            <a:r>
              <a:rPr lang="en-US" sz="2800" i="1" baseline="-25000" dirty="0" err="1"/>
              <a:t>j</a:t>
            </a:r>
            <a:r>
              <a:rPr lang="en-US" sz="2800" dirty="0"/>
              <a:t> and </a:t>
            </a:r>
            <a:r>
              <a:rPr lang="en-US" sz="2800" i="1" dirty="0"/>
              <a:t>b</a:t>
            </a:r>
            <a:r>
              <a:rPr lang="en-US" sz="2800" i="1" baseline="-25000" dirty="0"/>
              <a:t>i</a:t>
            </a:r>
            <a:r>
              <a:rPr lang="en-US" sz="2800" baseline="-25000" dirty="0"/>
              <a:t> </a:t>
            </a:r>
            <a:r>
              <a:rPr lang="en-US" sz="2800" dirty="0"/>
              <a:t>denote the RBM biases. </a:t>
            </a:r>
          </a:p>
        </p:txBody>
      </p:sp>
      <p:sp>
        <p:nvSpPr>
          <p:cNvPr id="7" name="Rectangle 6">
            <a:extLst>
              <a:ext uri="{FF2B5EF4-FFF2-40B4-BE49-F238E27FC236}">
                <a16:creationId xmlns:a16="http://schemas.microsoft.com/office/drawing/2014/main" id="{573F2A6E-1999-4720-BAC6-A8D464389D12}"/>
              </a:ext>
            </a:extLst>
          </p:cNvPr>
          <p:cNvSpPr/>
          <p:nvPr/>
        </p:nvSpPr>
        <p:spPr>
          <a:xfrm>
            <a:off x="86591" y="2732079"/>
            <a:ext cx="10719954" cy="830997"/>
          </a:xfrm>
          <a:prstGeom prst="rect">
            <a:avLst/>
          </a:prstGeom>
        </p:spPr>
        <p:txBody>
          <a:bodyPr wrap="square">
            <a:spAutoFit/>
          </a:bodyPr>
          <a:lstStyle/>
          <a:p>
            <a:r>
              <a:rPr lang="en-US" sz="2400" dirty="0"/>
              <a:t>The visible and hidden marginal distributions of the RBM can be computed as follows:</a:t>
            </a:r>
          </a:p>
        </p:txBody>
      </p:sp>
      <p:pic>
        <p:nvPicPr>
          <p:cNvPr id="8" name="Picture 7">
            <a:extLst>
              <a:ext uri="{FF2B5EF4-FFF2-40B4-BE49-F238E27FC236}">
                <a16:creationId xmlns:a16="http://schemas.microsoft.com/office/drawing/2014/main" id="{CFE273EC-B945-4E67-8A88-F80103FE2955}"/>
              </a:ext>
            </a:extLst>
          </p:cNvPr>
          <p:cNvPicPr>
            <a:picLocks noChangeAspect="1"/>
          </p:cNvPicPr>
          <p:nvPr/>
        </p:nvPicPr>
        <p:blipFill>
          <a:blip r:embed="rId3"/>
          <a:stretch>
            <a:fillRect/>
          </a:stretch>
        </p:blipFill>
        <p:spPr>
          <a:xfrm>
            <a:off x="2795155" y="3430459"/>
            <a:ext cx="5772150" cy="1047750"/>
          </a:xfrm>
          <a:prstGeom prst="rect">
            <a:avLst/>
          </a:prstGeom>
        </p:spPr>
      </p:pic>
      <p:pic>
        <p:nvPicPr>
          <p:cNvPr id="9" name="Picture 8">
            <a:extLst>
              <a:ext uri="{FF2B5EF4-FFF2-40B4-BE49-F238E27FC236}">
                <a16:creationId xmlns:a16="http://schemas.microsoft.com/office/drawing/2014/main" id="{313EF2E1-D8EB-43D8-A141-00B4A0A3AD1F}"/>
              </a:ext>
            </a:extLst>
          </p:cNvPr>
          <p:cNvPicPr>
            <a:picLocks noChangeAspect="1"/>
          </p:cNvPicPr>
          <p:nvPr/>
        </p:nvPicPr>
        <p:blipFill>
          <a:blip r:embed="rId4"/>
          <a:stretch>
            <a:fillRect/>
          </a:stretch>
        </p:blipFill>
        <p:spPr>
          <a:xfrm>
            <a:off x="2752292" y="4550498"/>
            <a:ext cx="5857875" cy="1181100"/>
          </a:xfrm>
          <a:prstGeom prst="rect">
            <a:avLst/>
          </a:prstGeom>
        </p:spPr>
      </p:pic>
    </p:spTree>
    <p:extLst>
      <p:ext uri="{BB962C8B-B14F-4D97-AF65-F5344CB8AC3E}">
        <p14:creationId xmlns:p14="http://schemas.microsoft.com/office/powerpoint/2010/main" val="2477973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D3CB41-EF1E-4A82-ACC2-C4CB2C6291F0}"/>
              </a:ext>
            </a:extLst>
          </p:cNvPr>
          <p:cNvSpPr/>
          <p:nvPr/>
        </p:nvSpPr>
        <p:spPr>
          <a:xfrm>
            <a:off x="128155" y="110388"/>
            <a:ext cx="11925300" cy="2677656"/>
          </a:xfrm>
          <a:prstGeom prst="rect">
            <a:avLst/>
          </a:prstGeom>
        </p:spPr>
        <p:txBody>
          <a:bodyPr wrap="square">
            <a:spAutoFit/>
          </a:bodyPr>
          <a:lstStyle/>
          <a:p>
            <a:pPr marL="342900" indent="-342900" algn="just">
              <a:buFont typeface="Arial" panose="020B0604020202020204" pitchFamily="34" charset="0"/>
              <a:buChar char="•"/>
            </a:pPr>
            <a:r>
              <a:rPr lang="en-US" sz="2400" dirty="0"/>
              <a:t>The DBN is constructed by stacking several RBMs </a:t>
            </a:r>
          </a:p>
          <a:p>
            <a:pPr marL="342900" indent="-342900" algn="just">
              <a:buFont typeface="Arial" panose="020B0604020202020204" pitchFamily="34" charset="0"/>
              <a:buChar char="•"/>
            </a:pPr>
            <a:r>
              <a:rPr lang="en-US" sz="2400" dirty="0"/>
              <a:t>Based on a pretraining and fine-tuning training strategy. </a:t>
            </a:r>
          </a:p>
          <a:p>
            <a:pPr marL="342900" indent="-342900" algn="just">
              <a:buFont typeface="Arial" panose="020B0604020202020204" pitchFamily="34" charset="0"/>
              <a:buChar char="•"/>
            </a:pPr>
            <a:r>
              <a:rPr lang="en-US" sz="2400" dirty="0"/>
              <a:t>In pretraining, each hidden layer is greedily modeled as an RBM trained in the unsupervised strategy. </a:t>
            </a:r>
          </a:p>
          <a:p>
            <a:pPr marL="342900" indent="-342900" algn="just">
              <a:buFont typeface="Arial" panose="020B0604020202020204" pitchFamily="34" charset="0"/>
              <a:buChar char="•"/>
            </a:pPr>
            <a:r>
              <a:rPr lang="en-US" sz="2400" dirty="0"/>
              <a:t>Afterward, each hidden layer is further trained by the discriminative information of training labels in the supervised strategy. </a:t>
            </a:r>
          </a:p>
          <a:p>
            <a:pPr marL="342900" indent="-342900" algn="just">
              <a:buFont typeface="Arial" panose="020B0604020202020204" pitchFamily="34" charset="0"/>
              <a:buChar char="•"/>
            </a:pPr>
            <a:r>
              <a:rPr lang="en-US" sz="2400" dirty="0"/>
              <a:t>A DBN with </a:t>
            </a:r>
            <a:r>
              <a:rPr lang="en-US" sz="2400" i="1" dirty="0"/>
              <a:t>l</a:t>
            </a:r>
            <a:r>
              <a:rPr lang="en-US" sz="2400" dirty="0"/>
              <a:t> hidden layers represents the complex correlation in the following form,</a:t>
            </a:r>
          </a:p>
        </p:txBody>
      </p:sp>
      <p:pic>
        <p:nvPicPr>
          <p:cNvPr id="6" name="Picture 5">
            <a:extLst>
              <a:ext uri="{FF2B5EF4-FFF2-40B4-BE49-F238E27FC236}">
                <a16:creationId xmlns:a16="http://schemas.microsoft.com/office/drawing/2014/main" id="{13F775D1-DA14-4D77-A274-229641F529FC}"/>
              </a:ext>
            </a:extLst>
          </p:cNvPr>
          <p:cNvPicPr>
            <a:picLocks noChangeAspect="1"/>
          </p:cNvPicPr>
          <p:nvPr/>
        </p:nvPicPr>
        <p:blipFill>
          <a:blip r:embed="rId3"/>
          <a:stretch>
            <a:fillRect/>
          </a:stretch>
        </p:blipFill>
        <p:spPr>
          <a:xfrm>
            <a:off x="1870364" y="2867985"/>
            <a:ext cx="9164782" cy="3654711"/>
          </a:xfrm>
          <a:prstGeom prst="rect">
            <a:avLst/>
          </a:prstGeom>
        </p:spPr>
      </p:pic>
    </p:spTree>
    <p:extLst>
      <p:ext uri="{BB962C8B-B14F-4D97-AF65-F5344CB8AC3E}">
        <p14:creationId xmlns:p14="http://schemas.microsoft.com/office/powerpoint/2010/main" val="2812988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E3C80F8-698E-4F53-A428-E3338432B92E}"/>
              </a:ext>
            </a:extLst>
          </p:cNvPr>
          <p:cNvSpPr>
            <a:spLocks noGrp="1"/>
          </p:cNvSpPr>
          <p:nvPr>
            <p:ph idx="1"/>
          </p:nvPr>
        </p:nvSpPr>
        <p:spPr>
          <a:xfrm>
            <a:off x="192231" y="256599"/>
            <a:ext cx="11622233" cy="3037319"/>
          </a:xfrm>
        </p:spPr>
        <p:txBody>
          <a:bodyPr>
            <a:normAutofit fontScale="92500" lnSpcReduction="20000"/>
          </a:bodyPr>
          <a:lstStyle/>
          <a:p>
            <a:pPr>
              <a:buFont typeface="Wingdings" panose="05000000000000000000" pitchFamily="2" charset="2"/>
              <a:buChar char="q"/>
            </a:pPr>
            <a:r>
              <a:rPr lang="en-US" sz="2600" dirty="0"/>
              <a:t> The Stacked Autoencoder (SAE)</a:t>
            </a:r>
          </a:p>
          <a:p>
            <a:pPr algn="just">
              <a:buFont typeface="Wingdings" panose="05000000000000000000" pitchFamily="2" charset="2"/>
              <a:buChar char="Ø"/>
            </a:pPr>
            <a:r>
              <a:rPr lang="en-US" sz="2600" dirty="0"/>
              <a:t>A stacked autoencoder (SAE) is a typical deep learning model of the encoder-decoder architecture</a:t>
            </a:r>
          </a:p>
          <a:p>
            <a:pPr algn="just">
              <a:buFont typeface="Wingdings" panose="05000000000000000000" pitchFamily="2" charset="2"/>
              <a:buChar char="Ø"/>
            </a:pPr>
            <a:r>
              <a:rPr lang="en-US" sz="2600" dirty="0"/>
              <a:t>An autoencoder learns two functions: </a:t>
            </a:r>
            <a:r>
              <a:rPr lang="en-US" sz="2600" b="1" dirty="0"/>
              <a:t>an encoding function </a:t>
            </a:r>
            <a:r>
              <a:rPr lang="en-US" sz="2600" dirty="0"/>
              <a:t>that transforms the input data, and </a:t>
            </a:r>
            <a:r>
              <a:rPr lang="en-US" sz="2600" b="1" dirty="0"/>
              <a:t>a decoding function </a:t>
            </a:r>
            <a:r>
              <a:rPr lang="en-US" sz="2600" dirty="0"/>
              <a:t>that recreates the input data from the encoded representation.</a:t>
            </a:r>
          </a:p>
          <a:p>
            <a:pPr algn="just">
              <a:buFont typeface="Wingdings" panose="05000000000000000000" pitchFamily="2" charset="2"/>
              <a:buChar char="Ø"/>
            </a:pPr>
            <a:r>
              <a:rPr lang="en-US" sz="2600" dirty="0"/>
              <a:t>It can capture abstract features of the input by transforming the raw input into the intermediate representations. </a:t>
            </a:r>
          </a:p>
          <a:p>
            <a:pPr algn="just">
              <a:buFont typeface="Wingdings" panose="05000000000000000000" pitchFamily="2" charset="2"/>
              <a:buChar char="Ø"/>
            </a:pPr>
            <a:r>
              <a:rPr lang="en-US" sz="2600" dirty="0"/>
              <a:t>SAE is stacked by several basic autoencoders. </a:t>
            </a:r>
          </a:p>
          <a:p>
            <a:pPr>
              <a:buFont typeface="Wingdings" panose="05000000000000000000" pitchFamily="2" charset="2"/>
              <a:buChar char="Ø"/>
            </a:pPr>
            <a:endParaRPr lang="en-US" sz="2400" dirty="0"/>
          </a:p>
        </p:txBody>
      </p:sp>
      <p:pic>
        <p:nvPicPr>
          <p:cNvPr id="5" name="Picture 4">
            <a:extLst>
              <a:ext uri="{FF2B5EF4-FFF2-40B4-BE49-F238E27FC236}">
                <a16:creationId xmlns:a16="http://schemas.microsoft.com/office/drawing/2014/main" id="{54B14336-8656-49C9-8DF5-738E534B2AAF}"/>
              </a:ext>
            </a:extLst>
          </p:cNvPr>
          <p:cNvPicPr>
            <a:picLocks noChangeAspect="1"/>
          </p:cNvPicPr>
          <p:nvPr/>
        </p:nvPicPr>
        <p:blipFill>
          <a:blip r:embed="rId2"/>
          <a:stretch>
            <a:fillRect/>
          </a:stretch>
        </p:blipFill>
        <p:spPr>
          <a:xfrm>
            <a:off x="5937167" y="3218674"/>
            <a:ext cx="6131502" cy="3382727"/>
          </a:xfrm>
          <a:prstGeom prst="rect">
            <a:avLst/>
          </a:prstGeom>
        </p:spPr>
      </p:pic>
      <p:sp>
        <p:nvSpPr>
          <p:cNvPr id="2" name="Rectangle 1">
            <a:extLst>
              <a:ext uri="{FF2B5EF4-FFF2-40B4-BE49-F238E27FC236}">
                <a16:creationId xmlns:a16="http://schemas.microsoft.com/office/drawing/2014/main" id="{F72B000C-4DD2-490E-9D83-E63D2EBF5A15}"/>
              </a:ext>
            </a:extLst>
          </p:cNvPr>
          <p:cNvSpPr/>
          <p:nvPr/>
        </p:nvSpPr>
        <p:spPr>
          <a:xfrm>
            <a:off x="123331" y="3600103"/>
            <a:ext cx="5548126" cy="3046988"/>
          </a:xfrm>
          <a:prstGeom prst="rect">
            <a:avLst/>
          </a:prstGeom>
        </p:spPr>
        <p:txBody>
          <a:bodyPr wrap="square">
            <a:spAutoFit/>
          </a:bodyPr>
          <a:lstStyle/>
          <a:p>
            <a:pPr marL="342900" indent="-342900" algn="just">
              <a:buFont typeface="Arial" panose="020B0604020202020204" pitchFamily="34" charset="0"/>
              <a:buChar char="•"/>
            </a:pPr>
            <a:r>
              <a:rPr lang="en-US" sz="2400" dirty="0"/>
              <a:t>A basic autoencoder consists of an input layer, a hidden layer, and an output layer. </a:t>
            </a:r>
          </a:p>
          <a:p>
            <a:pPr marL="342900" indent="-342900" algn="just">
              <a:buFont typeface="Arial" panose="020B0604020202020204" pitchFamily="34" charset="0"/>
              <a:buChar char="•"/>
            </a:pPr>
            <a:r>
              <a:rPr lang="en-US" sz="2400" dirty="0"/>
              <a:t>The input layer obtains the raw signal, the intermediate hidden layer encodes the input into a compact hidden representation, and the output layer reconstructs the input signal. </a:t>
            </a:r>
          </a:p>
        </p:txBody>
      </p:sp>
    </p:spTree>
    <p:extLst>
      <p:ext uri="{BB962C8B-B14F-4D97-AF65-F5344CB8AC3E}">
        <p14:creationId xmlns:p14="http://schemas.microsoft.com/office/powerpoint/2010/main" val="1815636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F933B5-9324-480A-9E8E-885C29576FFD}"/>
              </a:ext>
            </a:extLst>
          </p:cNvPr>
          <p:cNvSpPr/>
          <p:nvPr/>
        </p:nvSpPr>
        <p:spPr>
          <a:xfrm>
            <a:off x="0" y="848727"/>
            <a:ext cx="11675920" cy="830997"/>
          </a:xfrm>
          <a:prstGeom prst="rect">
            <a:avLst/>
          </a:prstGeom>
        </p:spPr>
        <p:txBody>
          <a:bodyPr wrap="square">
            <a:spAutoFit/>
          </a:bodyPr>
          <a:lstStyle/>
          <a:p>
            <a:pPr marL="342900" indent="-342900" algn="just">
              <a:buFont typeface="Arial" panose="020B0604020202020204" pitchFamily="34" charset="0"/>
              <a:buChar char="•"/>
            </a:pPr>
            <a:r>
              <a:rPr lang="en-US" sz="2400" dirty="0"/>
              <a:t>In particular, given the data set </a:t>
            </a:r>
            <a:r>
              <a:rPr lang="en-US" sz="2400" i="1" dirty="0"/>
              <a:t>{x</a:t>
            </a:r>
            <a:r>
              <a:rPr lang="en-US" sz="2400" i="1" baseline="-25000" dirty="0"/>
              <a:t>1</a:t>
            </a:r>
            <a:r>
              <a:rPr lang="en-US" sz="2400" i="1" dirty="0"/>
              <a:t>, x</a:t>
            </a:r>
            <a:r>
              <a:rPr lang="en-US" sz="2400" i="1" baseline="-25000" dirty="0"/>
              <a:t>2</a:t>
            </a:r>
            <a:r>
              <a:rPr lang="en-US" sz="2400" i="1" dirty="0"/>
              <a:t>,..., </a:t>
            </a:r>
            <a:r>
              <a:rPr lang="en-US" sz="2400" i="1" dirty="0" err="1"/>
              <a:t>x</a:t>
            </a:r>
            <a:r>
              <a:rPr lang="en-US" sz="2400" i="1" baseline="-25000" dirty="0" err="1"/>
              <a:t>n</a:t>
            </a:r>
            <a:r>
              <a:rPr lang="en-US" sz="2400" i="1" dirty="0"/>
              <a:t>}, </a:t>
            </a:r>
            <a:r>
              <a:rPr lang="en-US" sz="2400" dirty="0"/>
              <a:t>the basic autoencoder encodes the raw signal into the compact representation at the hidden layer as follows:</a:t>
            </a:r>
          </a:p>
        </p:txBody>
      </p:sp>
      <p:pic>
        <p:nvPicPr>
          <p:cNvPr id="5" name="Picture 4">
            <a:extLst>
              <a:ext uri="{FF2B5EF4-FFF2-40B4-BE49-F238E27FC236}">
                <a16:creationId xmlns:a16="http://schemas.microsoft.com/office/drawing/2014/main" id="{524C064E-E81E-4CF7-8DE7-4A13C693BE33}"/>
              </a:ext>
            </a:extLst>
          </p:cNvPr>
          <p:cNvPicPr>
            <a:picLocks noChangeAspect="1"/>
          </p:cNvPicPr>
          <p:nvPr/>
        </p:nvPicPr>
        <p:blipFill rotWithShape="1">
          <a:blip r:embed="rId2"/>
          <a:srcRect r="7266"/>
          <a:stretch/>
        </p:blipFill>
        <p:spPr>
          <a:xfrm>
            <a:off x="5275551" y="1832568"/>
            <a:ext cx="2420216" cy="723900"/>
          </a:xfrm>
          <a:prstGeom prst="rect">
            <a:avLst/>
          </a:prstGeom>
        </p:spPr>
      </p:pic>
      <p:pic>
        <p:nvPicPr>
          <p:cNvPr id="6" name="Picture 5">
            <a:extLst>
              <a:ext uri="{FF2B5EF4-FFF2-40B4-BE49-F238E27FC236}">
                <a16:creationId xmlns:a16="http://schemas.microsoft.com/office/drawing/2014/main" id="{888D967C-6EA6-45F5-84F2-54D98F313CBF}"/>
              </a:ext>
            </a:extLst>
          </p:cNvPr>
          <p:cNvPicPr>
            <a:picLocks noChangeAspect="1"/>
          </p:cNvPicPr>
          <p:nvPr/>
        </p:nvPicPr>
        <p:blipFill>
          <a:blip r:embed="rId3"/>
          <a:stretch>
            <a:fillRect/>
          </a:stretch>
        </p:blipFill>
        <p:spPr>
          <a:xfrm>
            <a:off x="5237884" y="3275752"/>
            <a:ext cx="2495550" cy="619125"/>
          </a:xfrm>
          <a:prstGeom prst="rect">
            <a:avLst/>
          </a:prstGeom>
        </p:spPr>
      </p:pic>
      <p:sp>
        <p:nvSpPr>
          <p:cNvPr id="7" name="Rectangle 6">
            <a:extLst>
              <a:ext uri="{FF2B5EF4-FFF2-40B4-BE49-F238E27FC236}">
                <a16:creationId xmlns:a16="http://schemas.microsoft.com/office/drawing/2014/main" id="{011F5E31-B0F1-4BD1-90B7-2EB0CF1B10D4}"/>
              </a:ext>
            </a:extLst>
          </p:cNvPr>
          <p:cNvSpPr/>
          <p:nvPr/>
        </p:nvSpPr>
        <p:spPr>
          <a:xfrm>
            <a:off x="335973" y="2709312"/>
            <a:ext cx="11052464" cy="461665"/>
          </a:xfrm>
          <a:prstGeom prst="rect">
            <a:avLst/>
          </a:prstGeom>
        </p:spPr>
        <p:txBody>
          <a:bodyPr wrap="square">
            <a:spAutoFit/>
          </a:bodyPr>
          <a:lstStyle/>
          <a:p>
            <a:r>
              <a:rPr lang="en-US" sz="2400" dirty="0"/>
              <a:t>The basic autoencoder then decodes the intermediate representation using,</a:t>
            </a:r>
          </a:p>
        </p:txBody>
      </p:sp>
      <p:sp>
        <p:nvSpPr>
          <p:cNvPr id="8" name="Rectangle 7">
            <a:extLst>
              <a:ext uri="{FF2B5EF4-FFF2-40B4-BE49-F238E27FC236}">
                <a16:creationId xmlns:a16="http://schemas.microsoft.com/office/drawing/2014/main" id="{D4D37BCD-E5BB-481F-95A4-F1903C7DC092}"/>
              </a:ext>
            </a:extLst>
          </p:cNvPr>
          <p:cNvSpPr/>
          <p:nvPr/>
        </p:nvSpPr>
        <p:spPr>
          <a:xfrm>
            <a:off x="3415146" y="3831405"/>
            <a:ext cx="8776854" cy="707886"/>
          </a:xfrm>
          <a:prstGeom prst="rect">
            <a:avLst/>
          </a:prstGeom>
        </p:spPr>
        <p:txBody>
          <a:bodyPr wrap="square">
            <a:spAutoFit/>
          </a:bodyPr>
          <a:lstStyle/>
          <a:p>
            <a:r>
              <a:rPr lang="en-US" sz="2000" dirty="0"/>
              <a:t>where </a:t>
            </a:r>
            <a:r>
              <a:rPr lang="en-US" sz="2000" i="1" dirty="0"/>
              <a:t>y</a:t>
            </a:r>
            <a:r>
              <a:rPr lang="en-US" sz="2000" dirty="0"/>
              <a:t> is the activation, </a:t>
            </a:r>
            <a:r>
              <a:rPr lang="en-US" sz="2000" i="1" dirty="0"/>
              <a:t>W</a:t>
            </a:r>
            <a:r>
              <a:rPr lang="en-US" sz="2000" dirty="0"/>
              <a:t> denotes the weight, and </a:t>
            </a:r>
            <a:r>
              <a:rPr lang="en-US" sz="2000" i="1" dirty="0"/>
              <a:t>b</a:t>
            </a:r>
            <a:r>
              <a:rPr lang="en-US" sz="2000" dirty="0"/>
              <a:t> represents the bias. </a:t>
            </a:r>
            <a:r>
              <a:rPr lang="en-US" sz="2000" i="1" dirty="0"/>
              <a:t>f</a:t>
            </a:r>
            <a:r>
              <a:rPr lang="en-US" sz="2000" dirty="0"/>
              <a:t> is the nonlinear function. </a:t>
            </a:r>
          </a:p>
        </p:txBody>
      </p:sp>
      <p:sp>
        <p:nvSpPr>
          <p:cNvPr id="9" name="Rectangle 8">
            <a:extLst>
              <a:ext uri="{FF2B5EF4-FFF2-40B4-BE49-F238E27FC236}">
                <a16:creationId xmlns:a16="http://schemas.microsoft.com/office/drawing/2014/main" id="{031EA185-012D-49AD-8790-1D3DD1A9275A}"/>
              </a:ext>
            </a:extLst>
          </p:cNvPr>
          <p:cNvSpPr/>
          <p:nvPr/>
        </p:nvSpPr>
        <p:spPr>
          <a:xfrm>
            <a:off x="117762" y="4650389"/>
            <a:ext cx="12027478" cy="830997"/>
          </a:xfrm>
          <a:prstGeom prst="rect">
            <a:avLst/>
          </a:prstGeom>
        </p:spPr>
        <p:txBody>
          <a:bodyPr wrap="square">
            <a:spAutoFit/>
          </a:bodyPr>
          <a:lstStyle/>
          <a:p>
            <a:pPr marL="342900" indent="-342900">
              <a:buFont typeface="Arial" panose="020B0604020202020204" pitchFamily="34" charset="0"/>
              <a:buChar char="•"/>
            </a:pPr>
            <a:r>
              <a:rPr lang="en-US" sz="2400" dirty="0"/>
              <a:t>To make the autoencoder reconstruct the raw input, the parameters of the autoencoder are optimized by minimizing the average reconstruction error as follows:</a:t>
            </a:r>
          </a:p>
        </p:txBody>
      </p:sp>
      <p:pic>
        <p:nvPicPr>
          <p:cNvPr id="10" name="Picture 9">
            <a:extLst>
              <a:ext uri="{FF2B5EF4-FFF2-40B4-BE49-F238E27FC236}">
                <a16:creationId xmlns:a16="http://schemas.microsoft.com/office/drawing/2014/main" id="{0B6E18F3-E452-42F1-BD94-C54ECBB6F98A}"/>
              </a:ext>
            </a:extLst>
          </p:cNvPr>
          <p:cNvPicPr>
            <a:picLocks noChangeAspect="1"/>
          </p:cNvPicPr>
          <p:nvPr/>
        </p:nvPicPr>
        <p:blipFill>
          <a:blip r:embed="rId4"/>
          <a:stretch>
            <a:fillRect/>
          </a:stretch>
        </p:blipFill>
        <p:spPr>
          <a:xfrm>
            <a:off x="6833133" y="5592484"/>
            <a:ext cx="2934322" cy="910652"/>
          </a:xfrm>
          <a:prstGeom prst="rect">
            <a:avLst/>
          </a:prstGeom>
        </p:spPr>
      </p:pic>
    </p:spTree>
    <p:extLst>
      <p:ext uri="{BB962C8B-B14F-4D97-AF65-F5344CB8AC3E}">
        <p14:creationId xmlns:p14="http://schemas.microsoft.com/office/powerpoint/2010/main" val="3805336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2A85813-E9A3-4167-A7D0-BE2C5568F475}"/>
              </a:ext>
            </a:extLst>
          </p:cNvPr>
          <p:cNvSpPr>
            <a:spLocks noGrp="1"/>
          </p:cNvSpPr>
          <p:nvPr>
            <p:ph idx="1"/>
          </p:nvPr>
        </p:nvSpPr>
        <p:spPr>
          <a:xfrm>
            <a:off x="192231" y="256600"/>
            <a:ext cx="11622233" cy="2538556"/>
          </a:xfrm>
        </p:spPr>
        <p:txBody>
          <a:bodyPr>
            <a:normAutofit/>
          </a:bodyPr>
          <a:lstStyle/>
          <a:p>
            <a:pPr>
              <a:buFont typeface="Wingdings" panose="05000000000000000000" pitchFamily="2" charset="2"/>
              <a:buChar char="q"/>
            </a:pPr>
            <a:r>
              <a:rPr lang="en-US" sz="2600" dirty="0"/>
              <a:t> The Convolutional Neural Network (CNN)</a:t>
            </a:r>
          </a:p>
          <a:p>
            <a:pPr>
              <a:buFont typeface="Wingdings" panose="05000000000000000000" pitchFamily="2" charset="2"/>
              <a:buChar char="Ø"/>
            </a:pPr>
            <a:r>
              <a:rPr lang="en-US" sz="2400" dirty="0"/>
              <a:t>A convolutional neural network includes the fully connected network and the constrained network that includes the convolutional and pooling layers. </a:t>
            </a:r>
          </a:p>
          <a:p>
            <a:pPr>
              <a:buFont typeface="Wingdings" panose="05000000000000000000" pitchFamily="2" charset="2"/>
              <a:buChar char="Ø"/>
            </a:pPr>
            <a:r>
              <a:rPr lang="en-US" sz="2400" dirty="0"/>
              <a:t>The constrained network use the convolution and pooling operations to achieve the local receptive field and parameter reduction.</a:t>
            </a:r>
            <a:r>
              <a:rPr lang="en-US" sz="2600" dirty="0"/>
              <a:t> </a:t>
            </a:r>
          </a:p>
          <a:p>
            <a:pPr>
              <a:buFont typeface="Wingdings" panose="05000000000000000000" pitchFamily="2" charset="2"/>
              <a:buChar char="Ø"/>
            </a:pPr>
            <a:r>
              <a:rPr lang="en-US" sz="2400" dirty="0"/>
              <a:t>It considers the local topology of data</a:t>
            </a:r>
            <a:endParaRPr lang="en-US" sz="2600" dirty="0"/>
          </a:p>
          <a:p>
            <a:pPr>
              <a:buFont typeface="Wingdings" panose="05000000000000000000" pitchFamily="2" charset="2"/>
              <a:buChar char="Ø"/>
            </a:pPr>
            <a:endParaRPr lang="en-US" sz="2400" dirty="0"/>
          </a:p>
        </p:txBody>
      </p:sp>
      <p:pic>
        <p:nvPicPr>
          <p:cNvPr id="5" name="Picture 4">
            <a:extLst>
              <a:ext uri="{FF2B5EF4-FFF2-40B4-BE49-F238E27FC236}">
                <a16:creationId xmlns:a16="http://schemas.microsoft.com/office/drawing/2014/main" id="{2E49A935-733B-4AAB-BC19-2C52D212937D}"/>
              </a:ext>
            </a:extLst>
          </p:cNvPr>
          <p:cNvPicPr>
            <a:picLocks noChangeAspect="1"/>
          </p:cNvPicPr>
          <p:nvPr/>
        </p:nvPicPr>
        <p:blipFill>
          <a:blip r:embed="rId3"/>
          <a:stretch>
            <a:fillRect/>
          </a:stretch>
        </p:blipFill>
        <p:spPr>
          <a:xfrm>
            <a:off x="5278582" y="2438114"/>
            <a:ext cx="6307282" cy="4089786"/>
          </a:xfrm>
          <a:prstGeom prst="rect">
            <a:avLst/>
          </a:prstGeom>
        </p:spPr>
      </p:pic>
    </p:spTree>
    <p:extLst>
      <p:ext uri="{BB962C8B-B14F-4D97-AF65-F5344CB8AC3E}">
        <p14:creationId xmlns:p14="http://schemas.microsoft.com/office/powerpoint/2010/main" val="3194465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17849F-690A-478D-8DA6-211E8C50C687}"/>
              </a:ext>
            </a:extLst>
          </p:cNvPr>
          <p:cNvSpPr/>
          <p:nvPr/>
        </p:nvSpPr>
        <p:spPr>
          <a:xfrm>
            <a:off x="107372" y="172179"/>
            <a:ext cx="11696701" cy="830997"/>
          </a:xfrm>
          <a:prstGeom prst="rect">
            <a:avLst/>
          </a:prstGeom>
        </p:spPr>
        <p:txBody>
          <a:bodyPr wrap="square">
            <a:spAutoFit/>
          </a:bodyPr>
          <a:lstStyle/>
          <a:p>
            <a:r>
              <a:rPr lang="en-US" sz="2400" dirty="0"/>
              <a:t>Given the training objects </a:t>
            </a:r>
            <a:r>
              <a:rPr lang="en-US" sz="2400" i="1" dirty="0"/>
              <a:t>{x1, x2,... </a:t>
            </a:r>
            <a:r>
              <a:rPr lang="en-US" sz="2400" i="1" dirty="0" err="1"/>
              <a:t>xN</a:t>
            </a:r>
            <a:r>
              <a:rPr lang="en-US" sz="2400" i="1" dirty="0"/>
              <a:t>} </a:t>
            </a:r>
            <a:r>
              <a:rPr lang="en-US" sz="2400" dirty="0"/>
              <a:t>with labels </a:t>
            </a:r>
            <a:r>
              <a:rPr lang="en-US" sz="2400" i="1" dirty="0"/>
              <a:t>{ y1, y2,... </a:t>
            </a:r>
            <a:r>
              <a:rPr lang="en-US" sz="2400" i="1" dirty="0" err="1"/>
              <a:t>yN</a:t>
            </a:r>
            <a:r>
              <a:rPr lang="en-US" sz="2400" i="1" dirty="0"/>
              <a:t> }, </a:t>
            </a:r>
            <a:r>
              <a:rPr lang="en-US" sz="2400" dirty="0"/>
              <a:t>the CNN uses the convolutional layer to transfer input pattern maps to output feature maps as follows:</a:t>
            </a:r>
          </a:p>
        </p:txBody>
      </p:sp>
      <p:pic>
        <p:nvPicPr>
          <p:cNvPr id="5" name="Picture 4">
            <a:extLst>
              <a:ext uri="{FF2B5EF4-FFF2-40B4-BE49-F238E27FC236}">
                <a16:creationId xmlns:a16="http://schemas.microsoft.com/office/drawing/2014/main" id="{468A63F6-BAC2-48B1-A4FB-FD865B89B999}"/>
              </a:ext>
            </a:extLst>
          </p:cNvPr>
          <p:cNvPicPr>
            <a:picLocks noChangeAspect="1"/>
          </p:cNvPicPr>
          <p:nvPr/>
        </p:nvPicPr>
        <p:blipFill>
          <a:blip r:embed="rId2"/>
          <a:stretch>
            <a:fillRect/>
          </a:stretch>
        </p:blipFill>
        <p:spPr>
          <a:xfrm>
            <a:off x="2528454" y="1098991"/>
            <a:ext cx="2781300" cy="507587"/>
          </a:xfrm>
          <a:prstGeom prst="rect">
            <a:avLst/>
          </a:prstGeom>
        </p:spPr>
      </p:pic>
      <p:sp>
        <p:nvSpPr>
          <p:cNvPr id="6" name="Rectangle 5">
            <a:extLst>
              <a:ext uri="{FF2B5EF4-FFF2-40B4-BE49-F238E27FC236}">
                <a16:creationId xmlns:a16="http://schemas.microsoft.com/office/drawing/2014/main" id="{FA9F34CB-EB78-42E2-95A0-E440EBA7A546}"/>
              </a:ext>
            </a:extLst>
          </p:cNvPr>
          <p:cNvSpPr/>
          <p:nvPr/>
        </p:nvSpPr>
        <p:spPr>
          <a:xfrm>
            <a:off x="2310246" y="1628752"/>
            <a:ext cx="9576954" cy="830997"/>
          </a:xfrm>
          <a:prstGeom prst="rect">
            <a:avLst/>
          </a:prstGeom>
        </p:spPr>
        <p:txBody>
          <a:bodyPr wrap="square">
            <a:spAutoFit/>
          </a:bodyPr>
          <a:lstStyle/>
          <a:p>
            <a:r>
              <a:rPr lang="en-US" sz="2400" dirty="0"/>
              <a:t>where ∗ represents the convolution operation and </a:t>
            </a:r>
            <a:r>
              <a:rPr lang="en-US" sz="2400" i="1" dirty="0" err="1"/>
              <a:t>FM</a:t>
            </a:r>
            <a:r>
              <a:rPr lang="en-US" sz="2400" i="1" baseline="-25000" dirty="0" err="1"/>
              <a:t>o</a:t>
            </a:r>
            <a:r>
              <a:rPr lang="en-US" sz="2400" dirty="0"/>
              <a:t> and </a:t>
            </a:r>
            <a:r>
              <a:rPr lang="en-US" sz="2400" i="1" dirty="0" err="1"/>
              <a:t>FM</a:t>
            </a:r>
            <a:r>
              <a:rPr lang="en-US" sz="2400" i="1" baseline="-25000" dirty="0" err="1"/>
              <a:t>i</a:t>
            </a:r>
            <a:r>
              <a:rPr lang="en-US" sz="2400" dirty="0"/>
              <a:t> are the output and input, respectively. </a:t>
            </a:r>
            <a:r>
              <a:rPr lang="en-US" sz="2400" i="1" dirty="0"/>
              <a:t>K</a:t>
            </a:r>
            <a:r>
              <a:rPr lang="en-US" sz="2400" dirty="0"/>
              <a:t> denotes the convolutional kernel. </a:t>
            </a:r>
          </a:p>
        </p:txBody>
      </p:sp>
      <p:sp>
        <p:nvSpPr>
          <p:cNvPr id="7" name="Rectangle 6">
            <a:extLst>
              <a:ext uri="{FF2B5EF4-FFF2-40B4-BE49-F238E27FC236}">
                <a16:creationId xmlns:a16="http://schemas.microsoft.com/office/drawing/2014/main" id="{CEFAA9F3-3E7C-4F50-A556-FE81ACDBD174}"/>
              </a:ext>
            </a:extLst>
          </p:cNvPr>
          <p:cNvSpPr/>
          <p:nvPr/>
        </p:nvSpPr>
        <p:spPr>
          <a:xfrm>
            <a:off x="107372" y="2673111"/>
            <a:ext cx="11322628" cy="2308324"/>
          </a:xfrm>
          <a:prstGeom prst="rect">
            <a:avLst/>
          </a:prstGeom>
        </p:spPr>
        <p:txBody>
          <a:bodyPr wrap="square">
            <a:spAutoFit/>
          </a:bodyPr>
          <a:lstStyle/>
          <a:p>
            <a:pPr marL="285750" indent="-285750">
              <a:buFont typeface="Arial" panose="020B0604020202020204" pitchFamily="34" charset="0"/>
              <a:buChar char="•"/>
            </a:pPr>
            <a:r>
              <a:rPr lang="en-US" sz="2400" dirty="0"/>
              <a:t>The convolutional layer uses the convolutional operation to force the neuron to perceive a local receptive field of input feature maps. </a:t>
            </a:r>
          </a:p>
          <a:p>
            <a:pPr marL="285750" indent="-285750">
              <a:buFont typeface="Arial" panose="020B0604020202020204" pitchFamily="34" charset="0"/>
              <a:buChar char="•"/>
            </a:pPr>
            <a:r>
              <a:rPr lang="en-US" sz="2400" dirty="0"/>
              <a:t>By using this field, the CNN can greatly decrease network parameters. </a:t>
            </a:r>
          </a:p>
          <a:p>
            <a:pPr marL="285750" indent="-285750">
              <a:buFont typeface="Arial" panose="020B0604020202020204" pitchFamily="34" charset="0"/>
              <a:buChar char="•"/>
            </a:pPr>
            <a:r>
              <a:rPr lang="en-US" sz="2400" dirty="0"/>
              <a:t>After each convolutional layer, CNN uses the pooling layer to further deal with the output feature maps. </a:t>
            </a:r>
          </a:p>
          <a:p>
            <a:pPr marL="285750" indent="-285750">
              <a:buFont typeface="Arial" panose="020B0604020202020204" pitchFamily="34" charset="0"/>
              <a:buChar char="•"/>
            </a:pPr>
            <a:r>
              <a:rPr lang="en-US" sz="2400" dirty="0"/>
              <a:t>Max pooling layer is the representative layer that models input maps, as follows,</a:t>
            </a:r>
          </a:p>
        </p:txBody>
      </p:sp>
      <p:sp>
        <p:nvSpPr>
          <p:cNvPr id="8" name="Rectangle 7">
            <a:extLst>
              <a:ext uri="{FF2B5EF4-FFF2-40B4-BE49-F238E27FC236}">
                <a16:creationId xmlns:a16="http://schemas.microsoft.com/office/drawing/2014/main" id="{A0CB9992-0D1B-4932-8842-F68B9AE8A5DF}"/>
              </a:ext>
            </a:extLst>
          </p:cNvPr>
          <p:cNvSpPr/>
          <p:nvPr/>
        </p:nvSpPr>
        <p:spPr>
          <a:xfrm>
            <a:off x="2310246" y="5759009"/>
            <a:ext cx="6096000" cy="646331"/>
          </a:xfrm>
          <a:prstGeom prst="rect">
            <a:avLst/>
          </a:prstGeom>
        </p:spPr>
        <p:txBody>
          <a:bodyPr>
            <a:spAutoFit/>
          </a:bodyPr>
          <a:lstStyle/>
          <a:p>
            <a:r>
              <a:rPr lang="en-US" dirty="0"/>
              <a:t>where the max() captures the obvious pattern in its receptive field.</a:t>
            </a:r>
          </a:p>
        </p:txBody>
      </p:sp>
      <p:pic>
        <p:nvPicPr>
          <p:cNvPr id="9" name="Picture 8">
            <a:extLst>
              <a:ext uri="{FF2B5EF4-FFF2-40B4-BE49-F238E27FC236}">
                <a16:creationId xmlns:a16="http://schemas.microsoft.com/office/drawing/2014/main" id="{68DAD2E3-949B-43D7-9F82-006948A075A6}"/>
              </a:ext>
            </a:extLst>
          </p:cNvPr>
          <p:cNvPicPr>
            <a:picLocks noChangeAspect="1"/>
          </p:cNvPicPr>
          <p:nvPr/>
        </p:nvPicPr>
        <p:blipFill>
          <a:blip r:embed="rId3"/>
          <a:stretch>
            <a:fillRect/>
          </a:stretch>
        </p:blipFill>
        <p:spPr>
          <a:xfrm>
            <a:off x="2528454" y="5229248"/>
            <a:ext cx="2767445" cy="511689"/>
          </a:xfrm>
          <a:prstGeom prst="rect">
            <a:avLst/>
          </a:prstGeom>
        </p:spPr>
      </p:pic>
    </p:spTree>
    <p:extLst>
      <p:ext uri="{BB962C8B-B14F-4D97-AF65-F5344CB8AC3E}">
        <p14:creationId xmlns:p14="http://schemas.microsoft.com/office/powerpoint/2010/main" val="1136786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3F8028-AF02-47B9-8A10-836AA96D0759}"/>
              </a:ext>
            </a:extLst>
          </p:cNvPr>
          <p:cNvSpPr/>
          <p:nvPr/>
        </p:nvSpPr>
        <p:spPr>
          <a:xfrm>
            <a:off x="86591" y="237944"/>
            <a:ext cx="11831782" cy="830997"/>
          </a:xfrm>
          <a:prstGeom prst="rect">
            <a:avLst/>
          </a:prstGeom>
        </p:spPr>
        <p:txBody>
          <a:bodyPr wrap="square">
            <a:spAutoFit/>
          </a:bodyPr>
          <a:lstStyle/>
          <a:p>
            <a:r>
              <a:rPr lang="en-US" sz="2400" dirty="0"/>
              <a:t>Finally, CNN uses the fully connected layers to map the hidden features to its corresponding class with the following function,</a:t>
            </a:r>
          </a:p>
        </p:txBody>
      </p:sp>
      <p:pic>
        <p:nvPicPr>
          <p:cNvPr id="5" name="Picture 4">
            <a:extLst>
              <a:ext uri="{FF2B5EF4-FFF2-40B4-BE49-F238E27FC236}">
                <a16:creationId xmlns:a16="http://schemas.microsoft.com/office/drawing/2014/main" id="{E1A3A27E-0AA3-44BF-B1BE-A956C22E075D}"/>
              </a:ext>
            </a:extLst>
          </p:cNvPr>
          <p:cNvPicPr>
            <a:picLocks noChangeAspect="1"/>
          </p:cNvPicPr>
          <p:nvPr/>
        </p:nvPicPr>
        <p:blipFill>
          <a:blip r:embed="rId2"/>
          <a:stretch>
            <a:fillRect/>
          </a:stretch>
        </p:blipFill>
        <p:spPr>
          <a:xfrm>
            <a:off x="3073977" y="1308821"/>
            <a:ext cx="2552700" cy="561975"/>
          </a:xfrm>
          <a:prstGeom prst="rect">
            <a:avLst/>
          </a:prstGeom>
        </p:spPr>
      </p:pic>
      <p:sp>
        <p:nvSpPr>
          <p:cNvPr id="6" name="Rectangle 5">
            <a:extLst>
              <a:ext uri="{FF2B5EF4-FFF2-40B4-BE49-F238E27FC236}">
                <a16:creationId xmlns:a16="http://schemas.microsoft.com/office/drawing/2014/main" id="{096DFA72-4A75-4A7E-BCCB-880449EE1F56}"/>
              </a:ext>
            </a:extLst>
          </p:cNvPr>
          <p:cNvSpPr/>
          <p:nvPr/>
        </p:nvSpPr>
        <p:spPr>
          <a:xfrm>
            <a:off x="3923349" y="1879843"/>
            <a:ext cx="5682646" cy="461665"/>
          </a:xfrm>
          <a:prstGeom prst="rect">
            <a:avLst/>
          </a:prstGeom>
        </p:spPr>
        <p:txBody>
          <a:bodyPr wrap="none">
            <a:spAutoFit/>
          </a:bodyPr>
          <a:lstStyle/>
          <a:p>
            <a:r>
              <a:rPr lang="en-US" sz="2400" dirty="0"/>
              <a:t>where </a:t>
            </a:r>
            <a:r>
              <a:rPr lang="en-US" sz="2400" i="1" dirty="0"/>
              <a:t>w</a:t>
            </a:r>
            <a:r>
              <a:rPr lang="en-US" sz="2400" dirty="0"/>
              <a:t> and </a:t>
            </a:r>
            <a:r>
              <a:rPr lang="en-US" sz="2400" i="1" dirty="0"/>
              <a:t>b</a:t>
            </a:r>
            <a:r>
              <a:rPr lang="en-US" sz="2400" dirty="0"/>
              <a:t> are the network parameters.</a:t>
            </a:r>
          </a:p>
        </p:txBody>
      </p:sp>
    </p:spTree>
    <p:extLst>
      <p:ext uri="{BB962C8B-B14F-4D97-AF65-F5344CB8AC3E}">
        <p14:creationId xmlns:p14="http://schemas.microsoft.com/office/powerpoint/2010/main" val="1915748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25770-21CE-4B55-B17E-020C3A05473A}"/>
              </a:ext>
            </a:extLst>
          </p:cNvPr>
          <p:cNvSpPr>
            <a:spLocks noGrp="1"/>
          </p:cNvSpPr>
          <p:nvPr>
            <p:ph type="title"/>
          </p:nvPr>
        </p:nvSpPr>
        <p:spPr>
          <a:xfrm>
            <a:off x="0" y="18256"/>
            <a:ext cx="10515600" cy="698718"/>
          </a:xfrm>
        </p:spPr>
        <p:txBody>
          <a:bodyPr/>
          <a:lstStyle/>
          <a:p>
            <a:r>
              <a:rPr lang="en-US" dirty="0"/>
              <a:t>Multimodal Data Fusion</a:t>
            </a:r>
          </a:p>
        </p:txBody>
      </p:sp>
      <p:sp>
        <p:nvSpPr>
          <p:cNvPr id="3" name="Content Placeholder 2">
            <a:extLst>
              <a:ext uri="{FF2B5EF4-FFF2-40B4-BE49-F238E27FC236}">
                <a16:creationId xmlns:a16="http://schemas.microsoft.com/office/drawing/2014/main" id="{F4B1F7C5-6B72-4233-A2C8-A67B4A90DE68}"/>
              </a:ext>
            </a:extLst>
          </p:cNvPr>
          <p:cNvSpPr>
            <a:spLocks noGrp="1"/>
          </p:cNvSpPr>
          <p:nvPr>
            <p:ph idx="1"/>
          </p:nvPr>
        </p:nvSpPr>
        <p:spPr>
          <a:xfrm>
            <a:off x="150667" y="879258"/>
            <a:ext cx="11890665" cy="2757560"/>
          </a:xfrm>
        </p:spPr>
        <p:txBody>
          <a:bodyPr/>
          <a:lstStyle/>
          <a:p>
            <a:pPr algn="just"/>
            <a:r>
              <a:rPr lang="en-US" dirty="0"/>
              <a:t>Every imaging modality provides unique, filtered and interrelated information of brain’s structural and functional organization. </a:t>
            </a:r>
          </a:p>
          <a:p>
            <a:pPr algn="just"/>
            <a:r>
              <a:rPr lang="en-US" dirty="0"/>
              <a:t>Combining modalities can help to provide a more complete understanding of the human brain and its disorder as compared to unimodal studies. </a:t>
            </a:r>
          </a:p>
          <a:p>
            <a:pPr algn="just"/>
            <a:r>
              <a:rPr lang="en-US" dirty="0"/>
              <a:t>Utilizing multiple modality can leverage the joint or complementary information between them. Thus increase model performance.</a:t>
            </a:r>
          </a:p>
        </p:txBody>
      </p:sp>
      <p:sp>
        <p:nvSpPr>
          <p:cNvPr id="4" name="TextBox 3">
            <a:extLst>
              <a:ext uri="{FF2B5EF4-FFF2-40B4-BE49-F238E27FC236}">
                <a16:creationId xmlns:a16="http://schemas.microsoft.com/office/drawing/2014/main" id="{27374602-E79C-4BA9-B34A-3181C1791CD0}"/>
              </a:ext>
            </a:extLst>
          </p:cNvPr>
          <p:cNvSpPr txBox="1"/>
          <p:nvPr/>
        </p:nvSpPr>
        <p:spPr>
          <a:xfrm>
            <a:off x="1233053" y="3636818"/>
            <a:ext cx="9725891" cy="461665"/>
          </a:xfrm>
          <a:prstGeom prst="rect">
            <a:avLst/>
          </a:prstGeom>
          <a:noFill/>
        </p:spPr>
        <p:txBody>
          <a:bodyPr wrap="square" rtlCol="0">
            <a:spAutoFit/>
          </a:bodyPr>
          <a:lstStyle/>
          <a:p>
            <a:pPr algn="just"/>
            <a:r>
              <a:rPr lang="en-US" sz="2400" i="1" dirty="0"/>
              <a:t>This is true not only for neuroimaging data but also for other domains.</a:t>
            </a:r>
          </a:p>
        </p:txBody>
      </p:sp>
      <p:sp>
        <p:nvSpPr>
          <p:cNvPr id="5" name="TextBox 4">
            <a:extLst>
              <a:ext uri="{FF2B5EF4-FFF2-40B4-BE49-F238E27FC236}">
                <a16:creationId xmlns:a16="http://schemas.microsoft.com/office/drawing/2014/main" id="{AC633F6F-96F7-4920-90C9-3D47810248DE}"/>
              </a:ext>
            </a:extLst>
          </p:cNvPr>
          <p:cNvSpPr txBox="1"/>
          <p:nvPr/>
        </p:nvSpPr>
        <p:spPr>
          <a:xfrm>
            <a:off x="3782291" y="4229100"/>
            <a:ext cx="958917" cy="461665"/>
          </a:xfrm>
          <a:prstGeom prst="rect">
            <a:avLst/>
          </a:prstGeom>
          <a:noFill/>
        </p:spPr>
        <p:txBody>
          <a:bodyPr wrap="none" rtlCol="0">
            <a:spAutoFit/>
          </a:bodyPr>
          <a:lstStyle/>
          <a:p>
            <a:r>
              <a:rPr lang="en-US" sz="2400" dirty="0"/>
              <a:t>But….</a:t>
            </a:r>
            <a:r>
              <a:rPr lang="en-US" dirty="0"/>
              <a:t> </a:t>
            </a:r>
          </a:p>
        </p:txBody>
      </p:sp>
      <p:pic>
        <p:nvPicPr>
          <p:cNvPr id="7" name="Picture 6">
            <a:extLst>
              <a:ext uri="{FF2B5EF4-FFF2-40B4-BE49-F238E27FC236}">
                <a16:creationId xmlns:a16="http://schemas.microsoft.com/office/drawing/2014/main" id="{8E342F18-3C22-4CD3-BF60-7F51B75CF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6963" y="4098483"/>
            <a:ext cx="2438400" cy="2438400"/>
          </a:xfrm>
          <a:prstGeom prst="rect">
            <a:avLst/>
          </a:prstGeom>
        </p:spPr>
      </p:pic>
    </p:spTree>
    <p:extLst>
      <p:ext uri="{BB962C8B-B14F-4D97-AF65-F5344CB8AC3E}">
        <p14:creationId xmlns:p14="http://schemas.microsoft.com/office/powerpoint/2010/main" val="4176417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C31746-1BE5-4E4C-9C2A-FAEA82ECE02D}"/>
              </a:ext>
            </a:extLst>
          </p:cNvPr>
          <p:cNvSpPr>
            <a:spLocks noGrp="1"/>
          </p:cNvSpPr>
          <p:nvPr>
            <p:ph idx="1"/>
          </p:nvPr>
        </p:nvSpPr>
        <p:spPr>
          <a:xfrm>
            <a:off x="140277" y="142300"/>
            <a:ext cx="11622233" cy="5801300"/>
          </a:xfrm>
        </p:spPr>
        <p:txBody>
          <a:bodyPr>
            <a:normAutofit/>
          </a:bodyPr>
          <a:lstStyle/>
          <a:p>
            <a:pPr>
              <a:buFont typeface="Wingdings" panose="05000000000000000000" pitchFamily="2" charset="2"/>
              <a:buChar char="q"/>
            </a:pPr>
            <a:r>
              <a:rPr lang="en-US" sz="2600" dirty="0"/>
              <a:t> The Recurrent Neural Network (RNN)</a:t>
            </a:r>
          </a:p>
          <a:p>
            <a:pPr>
              <a:buFont typeface="Wingdings" panose="05000000000000000000" pitchFamily="2" charset="2"/>
              <a:buChar char="Ø"/>
            </a:pPr>
            <a:r>
              <a:rPr lang="en-US" sz="2400" dirty="0"/>
              <a:t>A recurrent neural network is a type of neural computing architecture that deals with serial data </a:t>
            </a:r>
          </a:p>
          <a:p>
            <a:pPr>
              <a:buFont typeface="Wingdings" panose="05000000000000000000" pitchFamily="2" charset="2"/>
              <a:buChar char="Ø"/>
            </a:pPr>
            <a:r>
              <a:rPr lang="en-US" sz="2400" dirty="0"/>
              <a:t>It not only maps the input patterns to the output results but also transfers the hidden states to the outputs by employing the connections between the hidden units. </a:t>
            </a:r>
          </a:p>
          <a:p>
            <a:pPr>
              <a:buFont typeface="Wingdings" panose="05000000000000000000" pitchFamily="2" charset="2"/>
              <a:buChar char="Ø"/>
            </a:pPr>
            <a:r>
              <a:rPr lang="en-US" sz="2400" dirty="0"/>
              <a:t>By using these hidden connections, the RNN models temporal dependency, which results in the sharing of parameters between objects along the time dimension. </a:t>
            </a:r>
          </a:p>
          <a:p>
            <a:pPr>
              <a:buFont typeface="Wingdings" panose="05000000000000000000" pitchFamily="2" charset="2"/>
              <a:buChar char="Ø"/>
            </a:pPr>
            <a:r>
              <a:rPr lang="en-US" sz="2400" dirty="0"/>
              <a:t>In forward-pass computing, RNN takes both the input and the hidden state. </a:t>
            </a:r>
          </a:p>
          <a:p>
            <a:pPr>
              <a:buFont typeface="Wingdings" panose="05000000000000000000" pitchFamily="2" charset="2"/>
              <a:buChar char="Ø"/>
            </a:pPr>
            <a:r>
              <a:rPr lang="en-US" sz="2400" dirty="0"/>
              <a:t>In backpropagation computing, it uses the backpropagation-through-time algorithm to backpropagate the loss through the time direction</a:t>
            </a:r>
          </a:p>
        </p:txBody>
      </p:sp>
    </p:spTree>
    <p:extLst>
      <p:ext uri="{BB962C8B-B14F-4D97-AF65-F5344CB8AC3E}">
        <p14:creationId xmlns:p14="http://schemas.microsoft.com/office/powerpoint/2010/main" val="1967643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19DF1A6-533B-4434-AA9D-0CA93007EF61}"/>
              </a:ext>
            </a:extLst>
          </p:cNvPr>
          <p:cNvSpPr>
            <a:spLocks noGrp="1"/>
          </p:cNvSpPr>
          <p:nvPr>
            <p:ph idx="1"/>
          </p:nvPr>
        </p:nvSpPr>
        <p:spPr>
          <a:xfrm>
            <a:off x="140277" y="142300"/>
            <a:ext cx="11622233" cy="543500"/>
          </a:xfrm>
        </p:spPr>
        <p:txBody>
          <a:bodyPr>
            <a:normAutofit/>
          </a:bodyPr>
          <a:lstStyle/>
          <a:p>
            <a:pPr>
              <a:buFont typeface="Wingdings" panose="05000000000000000000" pitchFamily="2" charset="2"/>
              <a:buChar char="q"/>
            </a:pPr>
            <a:r>
              <a:rPr lang="en-US" sz="2600" dirty="0"/>
              <a:t> The Recurrent Neural Network (RNN)</a:t>
            </a:r>
          </a:p>
        </p:txBody>
      </p:sp>
      <p:pic>
        <p:nvPicPr>
          <p:cNvPr id="5" name="Picture 4">
            <a:extLst>
              <a:ext uri="{FF2B5EF4-FFF2-40B4-BE49-F238E27FC236}">
                <a16:creationId xmlns:a16="http://schemas.microsoft.com/office/drawing/2014/main" id="{B36C2D3A-3221-49F9-94E7-20A5F6CCF4EF}"/>
              </a:ext>
            </a:extLst>
          </p:cNvPr>
          <p:cNvPicPr>
            <a:picLocks noChangeAspect="1"/>
          </p:cNvPicPr>
          <p:nvPr/>
        </p:nvPicPr>
        <p:blipFill>
          <a:blip r:embed="rId3"/>
          <a:stretch>
            <a:fillRect/>
          </a:stretch>
        </p:blipFill>
        <p:spPr>
          <a:xfrm>
            <a:off x="1433946" y="620506"/>
            <a:ext cx="6598227" cy="2566332"/>
          </a:xfrm>
          <a:prstGeom prst="rect">
            <a:avLst/>
          </a:prstGeom>
        </p:spPr>
      </p:pic>
      <p:sp>
        <p:nvSpPr>
          <p:cNvPr id="6" name="Rectangle 5">
            <a:extLst>
              <a:ext uri="{FF2B5EF4-FFF2-40B4-BE49-F238E27FC236}">
                <a16:creationId xmlns:a16="http://schemas.microsoft.com/office/drawing/2014/main" id="{06AD201B-4375-4D61-85DE-CA77CB0B41DF}"/>
              </a:ext>
            </a:extLst>
          </p:cNvPr>
          <p:cNvSpPr/>
          <p:nvPr/>
        </p:nvSpPr>
        <p:spPr>
          <a:xfrm>
            <a:off x="123825" y="3246237"/>
            <a:ext cx="11944350" cy="830997"/>
          </a:xfrm>
          <a:prstGeom prst="rect">
            <a:avLst/>
          </a:prstGeom>
        </p:spPr>
        <p:txBody>
          <a:bodyPr wrap="square">
            <a:spAutoFit/>
          </a:bodyPr>
          <a:lstStyle/>
          <a:p>
            <a:pPr marL="342900" indent="-342900">
              <a:buFont typeface="Wingdings" panose="05000000000000000000" pitchFamily="2" charset="2"/>
              <a:buChar char="§"/>
            </a:pPr>
            <a:r>
              <a:rPr lang="en-US" sz="2400" dirty="0"/>
              <a:t>Given a training object  (</a:t>
            </a:r>
            <a:r>
              <a:rPr lang="en-US" sz="2400" i="1" dirty="0"/>
              <a:t>x</a:t>
            </a:r>
            <a:r>
              <a:rPr lang="en-US" sz="2400" i="1" baseline="30000" dirty="0"/>
              <a:t>1</a:t>
            </a:r>
            <a:r>
              <a:rPr lang="en-US" sz="2400" i="1" dirty="0"/>
              <a:t>,..., x</a:t>
            </a:r>
            <a:r>
              <a:rPr lang="en-US" sz="2400" i="1" baseline="30000" dirty="0"/>
              <a:t>t−1</a:t>
            </a:r>
            <a:r>
              <a:rPr lang="en-US" sz="2400" i="1" dirty="0"/>
              <a:t>, </a:t>
            </a:r>
            <a:r>
              <a:rPr lang="en-US" sz="2400" i="1" dirty="0" err="1"/>
              <a:t>x</a:t>
            </a:r>
            <a:r>
              <a:rPr lang="en-US" sz="2400" i="1" baseline="30000" dirty="0" err="1"/>
              <a:t>t</a:t>
            </a:r>
            <a:r>
              <a:rPr lang="en-US" sz="2400" i="1" dirty="0"/>
              <a:t> , x</a:t>
            </a:r>
            <a:r>
              <a:rPr lang="en-US" sz="2400" i="1" baseline="30000" dirty="0"/>
              <a:t>t+1</a:t>
            </a:r>
            <a:r>
              <a:rPr lang="en-US" sz="2400" i="1" dirty="0"/>
              <a:t>,..., </a:t>
            </a:r>
            <a:r>
              <a:rPr lang="en-US" sz="2400" i="1" dirty="0" err="1"/>
              <a:t>x</a:t>
            </a:r>
            <a:r>
              <a:rPr lang="en-US" sz="2400" i="1" baseline="30000" dirty="0" err="1"/>
              <a:t>n</a:t>
            </a:r>
            <a:r>
              <a:rPr lang="en-US" sz="2400" dirty="0"/>
              <a:t>) with the label  (</a:t>
            </a:r>
            <a:r>
              <a:rPr lang="en-US" sz="2400" i="1" dirty="0"/>
              <a:t>y</a:t>
            </a:r>
            <a:r>
              <a:rPr lang="en-US" sz="2400" i="1" baseline="30000" dirty="0"/>
              <a:t>1</a:t>
            </a:r>
            <a:r>
              <a:rPr lang="en-US" sz="2400" i="1" dirty="0"/>
              <a:t>,..., y</a:t>
            </a:r>
            <a:r>
              <a:rPr lang="en-US" sz="2400" i="1" baseline="30000" dirty="0"/>
              <a:t>t−1</a:t>
            </a:r>
            <a:r>
              <a:rPr lang="en-US" sz="2400" i="1" dirty="0"/>
              <a:t>, </a:t>
            </a:r>
            <a:r>
              <a:rPr lang="en-US" sz="2400" i="1" dirty="0" err="1"/>
              <a:t>y</a:t>
            </a:r>
            <a:r>
              <a:rPr lang="en-US" sz="2400" i="1" baseline="30000" dirty="0" err="1"/>
              <a:t>t</a:t>
            </a:r>
            <a:r>
              <a:rPr lang="en-US" sz="2400" i="1" dirty="0"/>
              <a:t> , y</a:t>
            </a:r>
            <a:r>
              <a:rPr lang="en-US" sz="2400" i="1" baseline="30000" dirty="0"/>
              <a:t>t+1</a:t>
            </a:r>
            <a:r>
              <a:rPr lang="en-US" sz="2400" i="1" dirty="0"/>
              <a:t>,..., </a:t>
            </a:r>
            <a:r>
              <a:rPr lang="en-US" sz="2400" i="1" dirty="0" err="1"/>
              <a:t>y</a:t>
            </a:r>
            <a:r>
              <a:rPr lang="en-US" sz="2400" i="1" baseline="30000" dirty="0" err="1"/>
              <a:t>n</a:t>
            </a:r>
            <a:r>
              <a:rPr lang="en-US" sz="2400" dirty="0"/>
              <a:t>), the mapping of the RNN is expressed as follows</a:t>
            </a:r>
            <a:r>
              <a:rPr lang="en-US" dirty="0"/>
              <a:t>:</a:t>
            </a:r>
          </a:p>
        </p:txBody>
      </p:sp>
      <p:pic>
        <p:nvPicPr>
          <p:cNvPr id="7" name="Picture 6">
            <a:extLst>
              <a:ext uri="{FF2B5EF4-FFF2-40B4-BE49-F238E27FC236}">
                <a16:creationId xmlns:a16="http://schemas.microsoft.com/office/drawing/2014/main" id="{36590759-16D0-46D6-9192-B082F2BC72AE}"/>
              </a:ext>
            </a:extLst>
          </p:cNvPr>
          <p:cNvPicPr>
            <a:picLocks noChangeAspect="1"/>
          </p:cNvPicPr>
          <p:nvPr/>
        </p:nvPicPr>
        <p:blipFill>
          <a:blip r:embed="rId4"/>
          <a:stretch>
            <a:fillRect/>
          </a:stretch>
        </p:blipFill>
        <p:spPr>
          <a:xfrm>
            <a:off x="6096000" y="4077234"/>
            <a:ext cx="3145208" cy="996341"/>
          </a:xfrm>
          <a:prstGeom prst="rect">
            <a:avLst/>
          </a:prstGeom>
        </p:spPr>
      </p:pic>
      <p:sp>
        <p:nvSpPr>
          <p:cNvPr id="8" name="Rectangle 7">
            <a:extLst>
              <a:ext uri="{FF2B5EF4-FFF2-40B4-BE49-F238E27FC236}">
                <a16:creationId xmlns:a16="http://schemas.microsoft.com/office/drawing/2014/main" id="{31AD9006-1F5B-46CA-BE2B-5F7E645B8B67}"/>
              </a:ext>
            </a:extLst>
          </p:cNvPr>
          <p:cNvSpPr/>
          <p:nvPr/>
        </p:nvSpPr>
        <p:spPr>
          <a:xfrm>
            <a:off x="2133599" y="5380672"/>
            <a:ext cx="9951027" cy="1323439"/>
          </a:xfrm>
          <a:prstGeom prst="rect">
            <a:avLst/>
          </a:prstGeom>
        </p:spPr>
        <p:txBody>
          <a:bodyPr wrap="square">
            <a:spAutoFit/>
          </a:bodyPr>
          <a:lstStyle/>
          <a:p>
            <a:pPr algn="just"/>
            <a:r>
              <a:rPr lang="en-US" sz="2000" dirty="0"/>
              <a:t>where </a:t>
            </a:r>
            <a:r>
              <a:rPr lang="en-US" sz="2000" i="1" dirty="0"/>
              <a:t>f</a:t>
            </a:r>
            <a:r>
              <a:rPr lang="en-US" sz="2000" dirty="0"/>
              <a:t> and </a:t>
            </a:r>
            <a:r>
              <a:rPr lang="en-US" sz="2000" i="1" dirty="0"/>
              <a:t>g</a:t>
            </a:r>
            <a:r>
              <a:rPr lang="en-US" sz="2000" dirty="0"/>
              <a:t> are nonlinear functions, </a:t>
            </a:r>
            <a:r>
              <a:rPr lang="en-US" sz="2000" i="1" dirty="0"/>
              <a:t>b</a:t>
            </a:r>
            <a:r>
              <a:rPr lang="en-US" sz="2000" dirty="0"/>
              <a:t> is the bias, and </a:t>
            </a:r>
            <a:r>
              <a:rPr lang="en-US" sz="2000" i="1" dirty="0"/>
              <a:t>V, U</a:t>
            </a:r>
            <a:r>
              <a:rPr lang="en-US" sz="2000" dirty="0"/>
              <a:t>, and </a:t>
            </a:r>
            <a:r>
              <a:rPr lang="en-US" sz="2000" i="1" dirty="0"/>
              <a:t>W</a:t>
            </a:r>
            <a:r>
              <a:rPr lang="en-US" sz="2000" dirty="0"/>
              <a:t> represent the weight parameters. Specifically, the matrix </a:t>
            </a:r>
            <a:r>
              <a:rPr lang="en-US" sz="2000" i="1" dirty="0"/>
              <a:t>V</a:t>
            </a:r>
            <a:r>
              <a:rPr lang="en-US" sz="2000" dirty="0"/>
              <a:t> weights activations of hidden nodes, the matrix </a:t>
            </a:r>
            <a:r>
              <a:rPr lang="en-US" sz="2000" i="1" dirty="0"/>
              <a:t>U</a:t>
            </a:r>
            <a:r>
              <a:rPr lang="en-US" sz="2000" dirty="0"/>
              <a:t> encodes the current inputs, and the matrix </a:t>
            </a:r>
            <a:r>
              <a:rPr lang="en-US" sz="2000" i="1" dirty="0"/>
              <a:t>W</a:t>
            </a:r>
            <a:r>
              <a:rPr lang="en-US" sz="2000" dirty="0"/>
              <a:t> transfers the previous hidden state that contains the temporal dependency</a:t>
            </a:r>
          </a:p>
        </p:txBody>
      </p:sp>
    </p:spTree>
    <p:extLst>
      <p:ext uri="{BB962C8B-B14F-4D97-AF65-F5344CB8AC3E}">
        <p14:creationId xmlns:p14="http://schemas.microsoft.com/office/powerpoint/2010/main" val="636757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ABAE6-C1D2-4953-9B92-79E210188F2A}"/>
              </a:ext>
            </a:extLst>
          </p:cNvPr>
          <p:cNvSpPr>
            <a:spLocks noGrp="1"/>
          </p:cNvSpPr>
          <p:nvPr>
            <p:ph type="title"/>
          </p:nvPr>
        </p:nvSpPr>
        <p:spPr>
          <a:xfrm>
            <a:off x="838200" y="8194"/>
            <a:ext cx="10515600" cy="878246"/>
          </a:xfrm>
        </p:spPr>
        <p:txBody>
          <a:bodyPr/>
          <a:lstStyle/>
          <a:p>
            <a:r>
              <a:rPr lang="en-US" dirty="0"/>
              <a:t>Deep Learning for Multimodal Data Fusion</a:t>
            </a:r>
          </a:p>
        </p:txBody>
      </p:sp>
      <p:pic>
        <p:nvPicPr>
          <p:cNvPr id="4" name="Picture 3">
            <a:extLst>
              <a:ext uri="{FF2B5EF4-FFF2-40B4-BE49-F238E27FC236}">
                <a16:creationId xmlns:a16="http://schemas.microsoft.com/office/drawing/2014/main" id="{82B56439-33B7-4CAA-BAC6-AA5555F1ABDB}"/>
              </a:ext>
            </a:extLst>
          </p:cNvPr>
          <p:cNvPicPr>
            <a:picLocks noChangeAspect="1"/>
          </p:cNvPicPr>
          <p:nvPr/>
        </p:nvPicPr>
        <p:blipFill rotWithShape="1">
          <a:blip r:embed="rId3"/>
          <a:srcRect l="4085"/>
          <a:stretch/>
        </p:blipFill>
        <p:spPr>
          <a:xfrm rot="5400000">
            <a:off x="2279259" y="-950908"/>
            <a:ext cx="5078089" cy="8592395"/>
          </a:xfrm>
          <a:prstGeom prst="rect">
            <a:avLst/>
          </a:prstGeom>
        </p:spPr>
      </p:pic>
      <p:pic>
        <p:nvPicPr>
          <p:cNvPr id="5" name="Picture 4">
            <a:extLst>
              <a:ext uri="{FF2B5EF4-FFF2-40B4-BE49-F238E27FC236}">
                <a16:creationId xmlns:a16="http://schemas.microsoft.com/office/drawing/2014/main" id="{784A294B-4EF5-4540-BA7F-4AE8F70DAD7A}"/>
              </a:ext>
            </a:extLst>
          </p:cNvPr>
          <p:cNvPicPr>
            <a:picLocks noChangeAspect="1"/>
          </p:cNvPicPr>
          <p:nvPr/>
        </p:nvPicPr>
        <p:blipFill rotWithShape="1">
          <a:blip r:embed="rId4"/>
          <a:srcRect r="49646"/>
          <a:stretch/>
        </p:blipFill>
        <p:spPr>
          <a:xfrm rot="5400000">
            <a:off x="5581171" y="316774"/>
            <a:ext cx="1029657" cy="11825772"/>
          </a:xfrm>
          <a:prstGeom prst="rect">
            <a:avLst/>
          </a:prstGeom>
        </p:spPr>
      </p:pic>
    </p:spTree>
    <p:extLst>
      <p:ext uri="{BB962C8B-B14F-4D97-AF65-F5344CB8AC3E}">
        <p14:creationId xmlns:p14="http://schemas.microsoft.com/office/powerpoint/2010/main" val="1127446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CA1184-A96C-41FF-A579-1DE7C3DC32F7}"/>
              </a:ext>
            </a:extLst>
          </p:cNvPr>
          <p:cNvPicPr>
            <a:picLocks noChangeAspect="1"/>
          </p:cNvPicPr>
          <p:nvPr/>
        </p:nvPicPr>
        <p:blipFill>
          <a:blip r:embed="rId2"/>
          <a:stretch>
            <a:fillRect/>
          </a:stretch>
        </p:blipFill>
        <p:spPr>
          <a:xfrm rot="5400000">
            <a:off x="2615004" y="-1802249"/>
            <a:ext cx="6610468" cy="10596742"/>
          </a:xfrm>
          <a:prstGeom prst="rect">
            <a:avLst/>
          </a:prstGeom>
        </p:spPr>
      </p:pic>
    </p:spTree>
    <p:extLst>
      <p:ext uri="{BB962C8B-B14F-4D97-AF65-F5344CB8AC3E}">
        <p14:creationId xmlns:p14="http://schemas.microsoft.com/office/powerpoint/2010/main" val="2649936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29A97-2A8D-4EDD-A6BC-F54EED404873}"/>
              </a:ext>
            </a:extLst>
          </p:cNvPr>
          <p:cNvSpPr>
            <a:spLocks noGrp="1"/>
          </p:cNvSpPr>
          <p:nvPr>
            <p:ph type="title"/>
          </p:nvPr>
        </p:nvSpPr>
        <p:spPr>
          <a:xfrm>
            <a:off x="710380" y="68827"/>
            <a:ext cx="10515600" cy="619432"/>
          </a:xfrm>
        </p:spPr>
        <p:txBody>
          <a:bodyPr>
            <a:normAutofit fontScale="90000"/>
          </a:bodyPr>
          <a:lstStyle/>
          <a:p>
            <a:r>
              <a:rPr lang="en-US" dirty="0"/>
              <a:t>MDBN: Multimodal Deep Belief Net (DBN-based)</a:t>
            </a:r>
          </a:p>
        </p:txBody>
      </p:sp>
      <p:pic>
        <p:nvPicPr>
          <p:cNvPr id="4" name="Picture 3">
            <a:extLst>
              <a:ext uri="{FF2B5EF4-FFF2-40B4-BE49-F238E27FC236}">
                <a16:creationId xmlns:a16="http://schemas.microsoft.com/office/drawing/2014/main" id="{8608ABBF-BF6E-4295-B8FA-7D115FCF5AFC}"/>
              </a:ext>
            </a:extLst>
          </p:cNvPr>
          <p:cNvPicPr>
            <a:picLocks noChangeAspect="1"/>
          </p:cNvPicPr>
          <p:nvPr/>
        </p:nvPicPr>
        <p:blipFill>
          <a:blip r:embed="rId3"/>
          <a:stretch>
            <a:fillRect/>
          </a:stretch>
        </p:blipFill>
        <p:spPr>
          <a:xfrm>
            <a:off x="6586552" y="835743"/>
            <a:ext cx="5630930" cy="3913238"/>
          </a:xfrm>
          <a:prstGeom prst="rect">
            <a:avLst/>
          </a:prstGeom>
        </p:spPr>
      </p:pic>
      <p:sp>
        <p:nvSpPr>
          <p:cNvPr id="5" name="Rectangle 4">
            <a:extLst>
              <a:ext uri="{FF2B5EF4-FFF2-40B4-BE49-F238E27FC236}">
                <a16:creationId xmlns:a16="http://schemas.microsoft.com/office/drawing/2014/main" id="{929A273F-B638-4670-ABA5-7036D0125BEB}"/>
              </a:ext>
            </a:extLst>
          </p:cNvPr>
          <p:cNvSpPr/>
          <p:nvPr/>
        </p:nvSpPr>
        <p:spPr>
          <a:xfrm>
            <a:off x="132520" y="702367"/>
            <a:ext cx="6583965" cy="4401205"/>
          </a:xfrm>
          <a:prstGeom prst="rect">
            <a:avLst/>
          </a:prstGeom>
        </p:spPr>
        <p:txBody>
          <a:bodyPr wrap="square">
            <a:spAutoFit/>
          </a:bodyPr>
          <a:lstStyle/>
          <a:p>
            <a:pPr marL="342900" indent="-342900" algn="just">
              <a:buFont typeface="Wingdings" panose="05000000000000000000" pitchFamily="2" charset="2"/>
              <a:buChar char="§"/>
            </a:pPr>
            <a:r>
              <a:rPr lang="en-US" sz="2800" dirty="0"/>
              <a:t>Two modality-specific models are used to transfer the raw-level, high-dimensional image and text into the corresponding high-abstract representations</a:t>
            </a:r>
          </a:p>
          <a:p>
            <a:pPr marL="342900" indent="-342900" algn="just">
              <a:buFont typeface="Wingdings" panose="05000000000000000000" pitchFamily="2" charset="2"/>
              <a:buChar char="§"/>
            </a:pPr>
            <a:r>
              <a:rPr lang="en-US" sz="2800" dirty="0"/>
              <a:t>Each modality is with a different statistical distribution. </a:t>
            </a:r>
          </a:p>
          <a:p>
            <a:pPr marL="342900" indent="-342900" algn="just">
              <a:buFont typeface="Wingdings" panose="05000000000000000000" pitchFamily="2" charset="2"/>
              <a:buChar char="§"/>
            </a:pPr>
            <a:r>
              <a:rPr lang="en-US" sz="2800" dirty="0"/>
              <a:t>The one-layer RBM is used to capture the joint representation by feeding the concatenated vector of each learned representation with the following form:</a:t>
            </a:r>
          </a:p>
        </p:txBody>
      </p:sp>
      <p:pic>
        <p:nvPicPr>
          <p:cNvPr id="6" name="Picture 5">
            <a:extLst>
              <a:ext uri="{FF2B5EF4-FFF2-40B4-BE49-F238E27FC236}">
                <a16:creationId xmlns:a16="http://schemas.microsoft.com/office/drawing/2014/main" id="{73A0AE48-3DC1-4691-95D0-96A49656DCE2}"/>
              </a:ext>
            </a:extLst>
          </p:cNvPr>
          <p:cNvPicPr>
            <a:picLocks noChangeAspect="1"/>
          </p:cNvPicPr>
          <p:nvPr/>
        </p:nvPicPr>
        <p:blipFill>
          <a:blip r:embed="rId4"/>
          <a:stretch>
            <a:fillRect/>
          </a:stretch>
        </p:blipFill>
        <p:spPr>
          <a:xfrm>
            <a:off x="3173895" y="5441439"/>
            <a:ext cx="4797126" cy="1161636"/>
          </a:xfrm>
          <a:prstGeom prst="rect">
            <a:avLst/>
          </a:prstGeom>
        </p:spPr>
      </p:pic>
    </p:spTree>
    <p:extLst>
      <p:ext uri="{BB962C8B-B14F-4D97-AF65-F5344CB8AC3E}">
        <p14:creationId xmlns:p14="http://schemas.microsoft.com/office/powerpoint/2010/main" val="3457114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F81C-95C1-4AAE-B0F1-B61AFE440540}"/>
              </a:ext>
            </a:extLst>
          </p:cNvPr>
          <p:cNvSpPr>
            <a:spLocks noGrp="1"/>
          </p:cNvSpPr>
          <p:nvPr>
            <p:ph type="title"/>
          </p:nvPr>
        </p:nvSpPr>
        <p:spPr>
          <a:xfrm>
            <a:off x="506896" y="137526"/>
            <a:ext cx="10515600" cy="790128"/>
          </a:xfrm>
        </p:spPr>
        <p:txBody>
          <a:bodyPr>
            <a:normAutofit fontScale="90000"/>
          </a:bodyPr>
          <a:lstStyle/>
          <a:p>
            <a:r>
              <a:rPr lang="en-US" dirty="0"/>
              <a:t>DMDBN: Diagnosis Multimodal Deep belief Net</a:t>
            </a:r>
          </a:p>
        </p:txBody>
      </p:sp>
      <p:sp>
        <p:nvSpPr>
          <p:cNvPr id="3" name="Content Placeholder 2">
            <a:extLst>
              <a:ext uri="{FF2B5EF4-FFF2-40B4-BE49-F238E27FC236}">
                <a16:creationId xmlns:a16="http://schemas.microsoft.com/office/drawing/2014/main" id="{38B1249F-2C67-476B-B42E-7502F7B8680A}"/>
              </a:ext>
            </a:extLst>
          </p:cNvPr>
          <p:cNvSpPr>
            <a:spLocks noGrp="1"/>
          </p:cNvSpPr>
          <p:nvPr>
            <p:ph idx="1"/>
          </p:nvPr>
        </p:nvSpPr>
        <p:spPr>
          <a:xfrm>
            <a:off x="705678" y="1348546"/>
            <a:ext cx="10515600" cy="4932983"/>
          </a:xfrm>
        </p:spPr>
        <p:txBody>
          <a:bodyPr>
            <a:normAutofit/>
          </a:bodyPr>
          <a:lstStyle/>
          <a:p>
            <a:pPr algn="just"/>
            <a:r>
              <a:rPr lang="en-US" sz="3200" dirty="0"/>
              <a:t>Diagnosing Alzheimer’s disease</a:t>
            </a:r>
          </a:p>
          <a:p>
            <a:pPr algn="just"/>
            <a:r>
              <a:rPr lang="en-US" sz="3200" dirty="0"/>
              <a:t>A DBN is used to learn the deep representations of each modality by transferring the domain-specific representation to the hierarchical abstract representation. </a:t>
            </a:r>
          </a:p>
          <a:p>
            <a:pPr algn="just"/>
            <a:r>
              <a:rPr lang="en-US" sz="3200" dirty="0"/>
              <a:t>A one-layer RBM is built on the concatenated vector that is the linear combination of the hierarchical abstract representations from each modality.</a:t>
            </a:r>
          </a:p>
          <a:p>
            <a:pPr algn="just"/>
            <a:r>
              <a:rPr lang="en-US" sz="3200" dirty="0"/>
              <a:t> It is used to learn the multimodal representation by constructing the joint distribution over the different multimodal features.</a:t>
            </a:r>
          </a:p>
        </p:txBody>
      </p:sp>
    </p:spTree>
    <p:extLst>
      <p:ext uri="{BB962C8B-B14F-4D97-AF65-F5344CB8AC3E}">
        <p14:creationId xmlns:p14="http://schemas.microsoft.com/office/powerpoint/2010/main" val="1788122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C90F6A-01C6-420C-A91B-6A9C8C63F130}"/>
              </a:ext>
            </a:extLst>
          </p:cNvPr>
          <p:cNvSpPr>
            <a:spLocks noGrp="1"/>
          </p:cNvSpPr>
          <p:nvPr>
            <p:ph idx="1"/>
          </p:nvPr>
        </p:nvSpPr>
        <p:spPr>
          <a:xfrm>
            <a:off x="321365" y="434146"/>
            <a:ext cx="10515600" cy="6297957"/>
          </a:xfrm>
        </p:spPr>
        <p:txBody>
          <a:bodyPr>
            <a:normAutofit lnSpcReduction="10000"/>
          </a:bodyPr>
          <a:lstStyle/>
          <a:p>
            <a:pPr marL="0" indent="0" algn="just">
              <a:buNone/>
            </a:pPr>
            <a:r>
              <a:rPr lang="en-US" b="1" dirty="0"/>
              <a:t>HPDBN: Human Pose Deep belief Net</a:t>
            </a:r>
          </a:p>
          <a:p>
            <a:pPr marL="0" indent="0" algn="just">
              <a:buNone/>
            </a:pPr>
            <a:r>
              <a:rPr lang="en-US" dirty="0"/>
              <a:t>Estimating human pose from multisource information.</a:t>
            </a:r>
          </a:p>
          <a:p>
            <a:pPr marL="0" indent="0" algn="just">
              <a:buNone/>
            </a:pPr>
            <a:r>
              <a:rPr lang="en-US" dirty="0"/>
              <a:t>Two layer RBM-extract two-layer features from three features of the pictorial structure model</a:t>
            </a:r>
          </a:p>
          <a:p>
            <a:pPr marL="0" indent="0" algn="just">
              <a:buNone/>
            </a:pPr>
            <a:r>
              <a:rPr lang="en-US" dirty="0"/>
              <a:t>Then an RBM models the joint distribution over multimodal.</a:t>
            </a:r>
          </a:p>
          <a:p>
            <a:pPr marL="0" indent="0" algn="just">
              <a:buNone/>
            </a:pPr>
            <a:r>
              <a:rPr lang="en-US" b="1" dirty="0"/>
              <a:t>HMDBN: Hybrid Multimodal Deep Belief Net</a:t>
            </a:r>
          </a:p>
          <a:p>
            <a:pPr marL="0" indent="0" algn="just">
              <a:buNone/>
            </a:pPr>
            <a:r>
              <a:rPr lang="en-US" dirty="0"/>
              <a:t>Detecting sequential events with discriminative labels</a:t>
            </a:r>
          </a:p>
          <a:p>
            <a:pPr marL="0" indent="0" algn="just">
              <a:buNone/>
            </a:pPr>
            <a:r>
              <a:rPr lang="en-US" dirty="0"/>
              <a:t>The conditional RBM is adopted to extract the </a:t>
            </a:r>
            <a:r>
              <a:rPr lang="en-US" dirty="0" err="1"/>
              <a:t>intermodality</a:t>
            </a:r>
            <a:r>
              <a:rPr lang="en-US" dirty="0"/>
              <a:t> and cross-modality features with additional discriminative label information.</a:t>
            </a:r>
          </a:p>
          <a:p>
            <a:pPr marL="0" indent="0" algn="just">
              <a:buNone/>
            </a:pPr>
            <a:r>
              <a:rPr lang="en-US" b="1" dirty="0"/>
              <a:t>FMDBN: Face Multimodal Deep Belief Net</a:t>
            </a:r>
          </a:p>
          <a:p>
            <a:pPr marL="0" indent="0" algn="just">
              <a:buNone/>
            </a:pPr>
            <a:r>
              <a:rPr lang="en-US" dirty="0"/>
              <a:t>Recognizing faces from local and deep features</a:t>
            </a:r>
          </a:p>
          <a:p>
            <a:pPr marL="0" indent="0" algn="just">
              <a:buNone/>
            </a:pPr>
            <a:r>
              <a:rPr lang="en-US" dirty="0"/>
              <a:t>Local features of faces are modeled by the Curvelet transform.</a:t>
            </a:r>
          </a:p>
          <a:p>
            <a:pPr marL="0" indent="0" algn="just">
              <a:buNone/>
            </a:pPr>
            <a:r>
              <a:rPr lang="en-US" dirty="0"/>
              <a:t>A DBN is built on the local features to learn deep features</a:t>
            </a:r>
          </a:p>
        </p:txBody>
      </p:sp>
    </p:spTree>
    <p:extLst>
      <p:ext uri="{BB962C8B-B14F-4D97-AF65-F5344CB8AC3E}">
        <p14:creationId xmlns:p14="http://schemas.microsoft.com/office/powerpoint/2010/main" val="1400013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2571E-6491-4F8C-B45B-47377E2B0C6E}"/>
              </a:ext>
            </a:extLst>
          </p:cNvPr>
          <p:cNvSpPr>
            <a:spLocks noGrp="1"/>
          </p:cNvSpPr>
          <p:nvPr>
            <p:ph type="title"/>
          </p:nvPr>
        </p:nvSpPr>
        <p:spPr>
          <a:xfrm>
            <a:off x="0" y="47075"/>
            <a:ext cx="12059478" cy="787814"/>
          </a:xfrm>
        </p:spPr>
        <p:txBody>
          <a:bodyPr/>
          <a:lstStyle/>
          <a:p>
            <a:r>
              <a:rPr lang="en-US" dirty="0"/>
              <a:t>Stacked Autoencoder-Based Multimodal Data Fusion</a:t>
            </a:r>
          </a:p>
        </p:txBody>
      </p:sp>
      <p:sp>
        <p:nvSpPr>
          <p:cNvPr id="3" name="Content Placeholder 2">
            <a:extLst>
              <a:ext uri="{FF2B5EF4-FFF2-40B4-BE49-F238E27FC236}">
                <a16:creationId xmlns:a16="http://schemas.microsoft.com/office/drawing/2014/main" id="{1857FE64-45FC-4686-9B4D-EDBA7D6EF0AC}"/>
              </a:ext>
            </a:extLst>
          </p:cNvPr>
          <p:cNvSpPr>
            <a:spLocks noGrp="1"/>
          </p:cNvSpPr>
          <p:nvPr>
            <p:ph idx="1"/>
          </p:nvPr>
        </p:nvSpPr>
        <p:spPr>
          <a:xfrm>
            <a:off x="175590" y="1017242"/>
            <a:ext cx="11883887" cy="5516080"/>
          </a:xfrm>
        </p:spPr>
        <p:txBody>
          <a:bodyPr/>
          <a:lstStyle/>
          <a:p>
            <a:pPr marL="0" indent="0">
              <a:buNone/>
            </a:pPr>
            <a:r>
              <a:rPr lang="en-US" b="1" dirty="0"/>
              <a:t>MSAE: Multimodal Stack Autoencoder</a:t>
            </a:r>
          </a:p>
          <a:p>
            <a:pPr marL="0" indent="0">
              <a:buNone/>
            </a:pPr>
            <a:endParaRPr lang="en-US" dirty="0"/>
          </a:p>
        </p:txBody>
      </p:sp>
      <p:sp>
        <p:nvSpPr>
          <p:cNvPr id="5" name="Rectangle 4">
            <a:extLst>
              <a:ext uri="{FF2B5EF4-FFF2-40B4-BE49-F238E27FC236}">
                <a16:creationId xmlns:a16="http://schemas.microsoft.com/office/drawing/2014/main" id="{A95DCEC1-80A7-4EC8-860E-7857DFFFA0E6}"/>
              </a:ext>
            </a:extLst>
          </p:cNvPr>
          <p:cNvSpPr/>
          <p:nvPr/>
        </p:nvSpPr>
        <p:spPr>
          <a:xfrm>
            <a:off x="175589" y="1550426"/>
            <a:ext cx="7170783" cy="1938992"/>
          </a:xfrm>
          <a:prstGeom prst="rect">
            <a:avLst/>
          </a:prstGeom>
        </p:spPr>
        <p:txBody>
          <a:bodyPr wrap="square">
            <a:spAutoFit/>
          </a:bodyPr>
          <a:lstStyle/>
          <a:p>
            <a:pPr marL="342900" indent="-342900">
              <a:buFont typeface="Arial" panose="020B0604020202020204" pitchFamily="34" charset="0"/>
              <a:buChar char="•"/>
            </a:pPr>
            <a:r>
              <a:rPr lang="en-US" sz="2400" dirty="0"/>
              <a:t>Exploring fusion strategies about multimedia data</a:t>
            </a:r>
          </a:p>
          <a:p>
            <a:pPr marL="342900" indent="-342900">
              <a:buFont typeface="Arial" panose="020B0604020202020204" pitchFamily="34" charset="0"/>
              <a:buChar char="•"/>
            </a:pPr>
            <a:r>
              <a:rPr lang="en-US" sz="2400" dirty="0"/>
              <a:t>Three learning scenarios are introduced—</a:t>
            </a:r>
          </a:p>
          <a:p>
            <a:pPr marL="800100" lvl="1" indent="-342900">
              <a:buFont typeface="Wingdings" panose="05000000000000000000" pitchFamily="2" charset="2"/>
              <a:buChar char="Ø"/>
            </a:pPr>
            <a:r>
              <a:rPr lang="en-US" sz="2400" dirty="0"/>
              <a:t>multiple-modality, </a:t>
            </a:r>
          </a:p>
          <a:p>
            <a:pPr marL="800100" lvl="1" indent="-342900">
              <a:buFont typeface="Wingdings" panose="05000000000000000000" pitchFamily="2" charset="2"/>
              <a:buChar char="Ø"/>
            </a:pPr>
            <a:r>
              <a:rPr lang="en-US" sz="2400" dirty="0"/>
              <a:t>cross-modality, and </a:t>
            </a:r>
          </a:p>
          <a:p>
            <a:pPr marL="800100" lvl="1" indent="-342900">
              <a:buFont typeface="Wingdings" panose="05000000000000000000" pitchFamily="2" charset="2"/>
              <a:buChar char="Ø"/>
            </a:pPr>
            <a:r>
              <a:rPr lang="en-US" sz="2400" dirty="0"/>
              <a:t>shared-modality learning</a:t>
            </a:r>
          </a:p>
        </p:txBody>
      </p:sp>
      <p:sp>
        <p:nvSpPr>
          <p:cNvPr id="6" name="Rectangle 5">
            <a:extLst>
              <a:ext uri="{FF2B5EF4-FFF2-40B4-BE49-F238E27FC236}">
                <a16:creationId xmlns:a16="http://schemas.microsoft.com/office/drawing/2014/main" id="{392EA1D4-24E6-41B2-9C8D-8A2B6132DB96}"/>
              </a:ext>
            </a:extLst>
          </p:cNvPr>
          <p:cNvSpPr/>
          <p:nvPr/>
        </p:nvSpPr>
        <p:spPr>
          <a:xfrm>
            <a:off x="175590" y="4018791"/>
            <a:ext cx="9719524" cy="830997"/>
          </a:xfrm>
          <a:prstGeom prst="rect">
            <a:avLst/>
          </a:prstGeom>
        </p:spPr>
        <p:txBody>
          <a:bodyPr wrap="square">
            <a:spAutoFit/>
          </a:bodyPr>
          <a:lstStyle/>
          <a:p>
            <a:pPr marL="342900" indent="-342900">
              <a:buFont typeface="Arial" panose="020B0604020202020204" pitchFamily="34" charset="0"/>
              <a:buChar char="•"/>
            </a:pPr>
            <a:r>
              <a:rPr lang="en-US" sz="2400" dirty="0"/>
              <a:t>Sparse coding is used by penalizing the loss function with the sparse constraints of the following form:</a:t>
            </a:r>
          </a:p>
        </p:txBody>
      </p:sp>
      <p:pic>
        <p:nvPicPr>
          <p:cNvPr id="7" name="Picture 6">
            <a:extLst>
              <a:ext uri="{FF2B5EF4-FFF2-40B4-BE49-F238E27FC236}">
                <a16:creationId xmlns:a16="http://schemas.microsoft.com/office/drawing/2014/main" id="{80EFFA56-886A-44C3-8893-534633A27EBF}"/>
              </a:ext>
            </a:extLst>
          </p:cNvPr>
          <p:cNvPicPr>
            <a:picLocks noChangeAspect="1"/>
          </p:cNvPicPr>
          <p:nvPr/>
        </p:nvPicPr>
        <p:blipFill>
          <a:blip r:embed="rId3"/>
          <a:stretch>
            <a:fillRect/>
          </a:stretch>
        </p:blipFill>
        <p:spPr>
          <a:xfrm>
            <a:off x="3490912" y="5009829"/>
            <a:ext cx="5210175" cy="733425"/>
          </a:xfrm>
          <a:prstGeom prst="rect">
            <a:avLst/>
          </a:prstGeom>
        </p:spPr>
      </p:pic>
    </p:spTree>
    <p:extLst>
      <p:ext uri="{BB962C8B-B14F-4D97-AF65-F5344CB8AC3E}">
        <p14:creationId xmlns:p14="http://schemas.microsoft.com/office/powerpoint/2010/main" val="2152089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86AD2D-0F83-414D-AA14-0FD868548A2F}"/>
              </a:ext>
            </a:extLst>
          </p:cNvPr>
          <p:cNvSpPr/>
          <p:nvPr/>
        </p:nvSpPr>
        <p:spPr>
          <a:xfrm>
            <a:off x="180110" y="1121588"/>
            <a:ext cx="4236026" cy="2308324"/>
          </a:xfrm>
          <a:prstGeom prst="rect">
            <a:avLst/>
          </a:prstGeom>
        </p:spPr>
        <p:txBody>
          <a:bodyPr wrap="square">
            <a:spAutoFit/>
          </a:bodyPr>
          <a:lstStyle/>
          <a:p>
            <a:pPr marL="285750" indent="-285750" algn="just">
              <a:buFont typeface="Wingdings" panose="05000000000000000000" pitchFamily="2" charset="2"/>
              <a:buChar char="§"/>
            </a:pPr>
            <a:r>
              <a:rPr lang="en-US" dirty="0"/>
              <a:t>In a multiple-modality learning scenario, train a RBM over the concatenated audio and video data.</a:t>
            </a:r>
          </a:p>
          <a:p>
            <a:pPr marL="285750" indent="-285750" algn="just">
              <a:buFont typeface="Wingdings" panose="05000000000000000000" pitchFamily="2" charset="2"/>
              <a:buChar char="§"/>
            </a:pPr>
            <a:r>
              <a:rPr lang="en-US" dirty="0"/>
              <a:t>Since the correlations between the audio and video data are highly non-linear, it is hard for a RBM to learn these correlations and form multimodal representations. </a:t>
            </a:r>
          </a:p>
        </p:txBody>
      </p:sp>
      <p:pic>
        <p:nvPicPr>
          <p:cNvPr id="5" name="Picture 4">
            <a:extLst>
              <a:ext uri="{FF2B5EF4-FFF2-40B4-BE49-F238E27FC236}">
                <a16:creationId xmlns:a16="http://schemas.microsoft.com/office/drawing/2014/main" id="{CE852203-2B78-4C39-B6A9-384E051C17C5}"/>
              </a:ext>
            </a:extLst>
          </p:cNvPr>
          <p:cNvPicPr>
            <a:picLocks noChangeAspect="1"/>
          </p:cNvPicPr>
          <p:nvPr/>
        </p:nvPicPr>
        <p:blipFill rotWithShape="1">
          <a:blip r:embed="rId3"/>
          <a:srcRect t="11384" r="51064"/>
          <a:stretch/>
        </p:blipFill>
        <p:spPr>
          <a:xfrm>
            <a:off x="631250" y="3605647"/>
            <a:ext cx="3286123" cy="1907597"/>
          </a:xfrm>
          <a:prstGeom prst="rect">
            <a:avLst/>
          </a:prstGeom>
        </p:spPr>
      </p:pic>
      <p:sp>
        <p:nvSpPr>
          <p:cNvPr id="6" name="Rectangle 5">
            <a:extLst>
              <a:ext uri="{FF2B5EF4-FFF2-40B4-BE49-F238E27FC236}">
                <a16:creationId xmlns:a16="http://schemas.microsoft.com/office/drawing/2014/main" id="{96495785-871E-468F-914B-8B67D1A0F169}"/>
              </a:ext>
            </a:extLst>
          </p:cNvPr>
          <p:cNvSpPr/>
          <p:nvPr/>
        </p:nvSpPr>
        <p:spPr>
          <a:xfrm>
            <a:off x="5548745" y="1121588"/>
            <a:ext cx="6099464" cy="1754326"/>
          </a:xfrm>
          <a:prstGeom prst="rect">
            <a:avLst/>
          </a:prstGeom>
        </p:spPr>
        <p:txBody>
          <a:bodyPr wrap="square">
            <a:spAutoFit/>
          </a:bodyPr>
          <a:lstStyle/>
          <a:p>
            <a:pPr marL="285750" indent="-285750" algn="just">
              <a:buFont typeface="Wingdings" panose="05000000000000000000" pitchFamily="2" charset="2"/>
              <a:buChar char="§"/>
            </a:pPr>
            <a:r>
              <a:rPr lang="en-US" dirty="0"/>
              <a:t>The bimodal deep belief network (DBN) model is trained in a greedy layer-wise fashion over the pre-trained layers for each modality</a:t>
            </a:r>
          </a:p>
          <a:p>
            <a:pPr marL="285750" indent="-285750" algn="just">
              <a:buFont typeface="Wingdings" panose="05000000000000000000" pitchFamily="2" charset="2"/>
              <a:buChar char="§"/>
            </a:pPr>
            <a:r>
              <a:rPr lang="en-US" dirty="0"/>
              <a:t>By representing the data through learned first layer representations, it can be easier for the model to learn higher-order correlations across modalities.</a:t>
            </a:r>
          </a:p>
        </p:txBody>
      </p:sp>
      <p:pic>
        <p:nvPicPr>
          <p:cNvPr id="7" name="Picture 6">
            <a:extLst>
              <a:ext uri="{FF2B5EF4-FFF2-40B4-BE49-F238E27FC236}">
                <a16:creationId xmlns:a16="http://schemas.microsoft.com/office/drawing/2014/main" id="{A5706917-FD0E-4671-996E-9CAE36D42CF5}"/>
              </a:ext>
            </a:extLst>
          </p:cNvPr>
          <p:cNvPicPr>
            <a:picLocks noChangeAspect="1"/>
          </p:cNvPicPr>
          <p:nvPr/>
        </p:nvPicPr>
        <p:blipFill>
          <a:blip r:embed="rId4"/>
          <a:stretch>
            <a:fillRect/>
          </a:stretch>
        </p:blipFill>
        <p:spPr>
          <a:xfrm>
            <a:off x="6760152" y="3322494"/>
            <a:ext cx="3873969" cy="2308324"/>
          </a:xfrm>
          <a:prstGeom prst="rect">
            <a:avLst/>
          </a:prstGeom>
        </p:spPr>
      </p:pic>
      <p:sp>
        <p:nvSpPr>
          <p:cNvPr id="8" name="TextBox 7">
            <a:extLst>
              <a:ext uri="{FF2B5EF4-FFF2-40B4-BE49-F238E27FC236}">
                <a16:creationId xmlns:a16="http://schemas.microsoft.com/office/drawing/2014/main" id="{35B1F19E-BAA2-45E9-B1AC-4A99B752947D}"/>
              </a:ext>
            </a:extLst>
          </p:cNvPr>
          <p:cNvSpPr txBox="1"/>
          <p:nvPr/>
        </p:nvSpPr>
        <p:spPr>
          <a:xfrm>
            <a:off x="180110" y="176645"/>
            <a:ext cx="7363690" cy="523220"/>
          </a:xfrm>
          <a:prstGeom prst="rect">
            <a:avLst/>
          </a:prstGeom>
          <a:noFill/>
        </p:spPr>
        <p:txBody>
          <a:bodyPr wrap="square" rtlCol="0">
            <a:spAutoFit/>
          </a:bodyPr>
          <a:lstStyle/>
          <a:p>
            <a:pPr marL="457200" indent="-457200">
              <a:buFont typeface="Wingdings" panose="05000000000000000000" pitchFamily="2" charset="2"/>
              <a:buChar char="q"/>
            </a:pPr>
            <a:r>
              <a:rPr lang="en-US" sz="2800" dirty="0"/>
              <a:t>RBM Pretraining Models (MSAE cont.)</a:t>
            </a:r>
          </a:p>
        </p:txBody>
      </p:sp>
    </p:spTree>
    <p:extLst>
      <p:ext uri="{BB962C8B-B14F-4D97-AF65-F5344CB8AC3E}">
        <p14:creationId xmlns:p14="http://schemas.microsoft.com/office/powerpoint/2010/main" val="1469260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2EC019-07FB-4EFD-9080-41B7C73E0E26}"/>
              </a:ext>
            </a:extLst>
          </p:cNvPr>
          <p:cNvSpPr/>
          <p:nvPr/>
        </p:nvSpPr>
        <p:spPr>
          <a:xfrm>
            <a:off x="180109" y="751820"/>
            <a:ext cx="5067299" cy="2308324"/>
          </a:xfrm>
          <a:prstGeom prst="rect">
            <a:avLst/>
          </a:prstGeom>
        </p:spPr>
        <p:txBody>
          <a:bodyPr wrap="square">
            <a:spAutoFit/>
          </a:bodyPr>
          <a:lstStyle/>
          <a:p>
            <a:pPr marL="285750" indent="-285750" algn="just">
              <a:buFont typeface="Wingdings" panose="05000000000000000000" pitchFamily="2" charset="2"/>
              <a:buChar char="§"/>
            </a:pPr>
            <a:r>
              <a:rPr lang="en-US" dirty="0"/>
              <a:t>In the cross-modality learning scenario, first consider the cross modality learning setting where both modalities are present during feature learning but only one of them is fed into the model in the supervised training and testing.</a:t>
            </a:r>
          </a:p>
          <a:p>
            <a:pPr marL="285750" indent="-285750" algn="just">
              <a:buFont typeface="Wingdings" panose="05000000000000000000" pitchFamily="2" charset="2"/>
              <a:buChar char="§"/>
            </a:pPr>
            <a:r>
              <a:rPr lang="en-US" dirty="0"/>
              <a:t>The deep autoencoder is trained to reconstruct both modalities when given only video data and thus discovers correlations across the modalities.</a:t>
            </a:r>
          </a:p>
        </p:txBody>
      </p:sp>
      <p:sp>
        <p:nvSpPr>
          <p:cNvPr id="6" name="Rectangle 5">
            <a:extLst>
              <a:ext uri="{FF2B5EF4-FFF2-40B4-BE49-F238E27FC236}">
                <a16:creationId xmlns:a16="http://schemas.microsoft.com/office/drawing/2014/main" id="{B07D83FD-830C-487C-89DF-5EDAD216743A}"/>
              </a:ext>
            </a:extLst>
          </p:cNvPr>
          <p:cNvSpPr/>
          <p:nvPr/>
        </p:nvSpPr>
        <p:spPr>
          <a:xfrm>
            <a:off x="5953990" y="699865"/>
            <a:ext cx="6057899" cy="2031325"/>
          </a:xfrm>
          <a:prstGeom prst="rect">
            <a:avLst/>
          </a:prstGeom>
        </p:spPr>
        <p:txBody>
          <a:bodyPr wrap="square">
            <a:spAutoFit/>
          </a:bodyPr>
          <a:lstStyle/>
          <a:p>
            <a:pPr marL="285750" indent="-285750" algn="just">
              <a:buFont typeface="Wingdings" panose="05000000000000000000" pitchFamily="2" charset="2"/>
              <a:buChar char="§"/>
            </a:pPr>
            <a:r>
              <a:rPr lang="en-US" dirty="0"/>
              <a:t>In the shared-modality representation, a modality-specific deep stacked multimodal autoencoder is introduced to explore the joint representation between modalities, especially, when one modality is absent. </a:t>
            </a:r>
          </a:p>
          <a:p>
            <a:pPr marL="285750" indent="-285750" algn="just">
              <a:buFont typeface="Wingdings" panose="05000000000000000000" pitchFamily="2" charset="2"/>
              <a:buChar char="§"/>
            </a:pPr>
            <a:r>
              <a:rPr lang="en-US" dirty="0"/>
              <a:t>The training data set that is enlarged by replacing one of modalities with zeros is fed into the model in feature learning.</a:t>
            </a:r>
          </a:p>
        </p:txBody>
      </p:sp>
      <p:sp>
        <p:nvSpPr>
          <p:cNvPr id="8" name="TextBox 7">
            <a:extLst>
              <a:ext uri="{FF2B5EF4-FFF2-40B4-BE49-F238E27FC236}">
                <a16:creationId xmlns:a16="http://schemas.microsoft.com/office/drawing/2014/main" id="{C72255CB-881A-4625-9BBB-0E5C2D44A082}"/>
              </a:ext>
            </a:extLst>
          </p:cNvPr>
          <p:cNvSpPr txBox="1"/>
          <p:nvPr/>
        </p:nvSpPr>
        <p:spPr>
          <a:xfrm>
            <a:off x="180110" y="176645"/>
            <a:ext cx="6833754" cy="523220"/>
          </a:xfrm>
          <a:prstGeom prst="rect">
            <a:avLst/>
          </a:prstGeom>
          <a:noFill/>
        </p:spPr>
        <p:txBody>
          <a:bodyPr wrap="square" rtlCol="0">
            <a:spAutoFit/>
          </a:bodyPr>
          <a:lstStyle/>
          <a:p>
            <a:pPr marL="457200" indent="-457200">
              <a:buFont typeface="Wingdings" panose="05000000000000000000" pitchFamily="2" charset="2"/>
              <a:buChar char="q"/>
            </a:pPr>
            <a:r>
              <a:rPr lang="en-US" sz="2800" dirty="0"/>
              <a:t>Deep Autoencoder Models (MSAE cont.)</a:t>
            </a:r>
          </a:p>
        </p:txBody>
      </p:sp>
      <p:pic>
        <p:nvPicPr>
          <p:cNvPr id="9" name="Picture 8">
            <a:extLst>
              <a:ext uri="{FF2B5EF4-FFF2-40B4-BE49-F238E27FC236}">
                <a16:creationId xmlns:a16="http://schemas.microsoft.com/office/drawing/2014/main" id="{5BDBAA1C-7E89-4C58-AB67-5F300380008F}"/>
              </a:ext>
            </a:extLst>
          </p:cNvPr>
          <p:cNvPicPr>
            <a:picLocks noChangeAspect="1"/>
          </p:cNvPicPr>
          <p:nvPr/>
        </p:nvPicPr>
        <p:blipFill>
          <a:blip r:embed="rId3"/>
          <a:stretch>
            <a:fillRect/>
          </a:stretch>
        </p:blipFill>
        <p:spPr>
          <a:xfrm>
            <a:off x="936482" y="3112098"/>
            <a:ext cx="3674914" cy="2944187"/>
          </a:xfrm>
          <a:prstGeom prst="rect">
            <a:avLst/>
          </a:prstGeom>
        </p:spPr>
      </p:pic>
      <p:sp>
        <p:nvSpPr>
          <p:cNvPr id="10" name="TextBox 9">
            <a:extLst>
              <a:ext uri="{FF2B5EF4-FFF2-40B4-BE49-F238E27FC236}">
                <a16:creationId xmlns:a16="http://schemas.microsoft.com/office/drawing/2014/main" id="{0539621F-8B38-4E51-87F8-34BF6B96FB18}"/>
              </a:ext>
            </a:extLst>
          </p:cNvPr>
          <p:cNvSpPr txBox="1"/>
          <p:nvPr/>
        </p:nvSpPr>
        <p:spPr>
          <a:xfrm>
            <a:off x="1674667" y="6024538"/>
            <a:ext cx="2286000" cy="381986"/>
          </a:xfrm>
          <a:prstGeom prst="rect">
            <a:avLst/>
          </a:prstGeom>
          <a:noFill/>
        </p:spPr>
        <p:txBody>
          <a:bodyPr wrap="square" rtlCol="0">
            <a:spAutoFit/>
          </a:bodyPr>
          <a:lstStyle/>
          <a:p>
            <a:r>
              <a:rPr lang="en-US" dirty="0"/>
              <a:t>Deep cross modality</a:t>
            </a:r>
          </a:p>
        </p:txBody>
      </p:sp>
      <p:pic>
        <p:nvPicPr>
          <p:cNvPr id="11" name="Picture 10">
            <a:extLst>
              <a:ext uri="{FF2B5EF4-FFF2-40B4-BE49-F238E27FC236}">
                <a16:creationId xmlns:a16="http://schemas.microsoft.com/office/drawing/2014/main" id="{BD14DB48-C5A9-4805-B6B6-3E3EFCC7D5CE}"/>
              </a:ext>
            </a:extLst>
          </p:cNvPr>
          <p:cNvPicPr>
            <a:picLocks noChangeAspect="1"/>
          </p:cNvPicPr>
          <p:nvPr/>
        </p:nvPicPr>
        <p:blipFill>
          <a:blip r:embed="rId4"/>
          <a:stretch>
            <a:fillRect/>
          </a:stretch>
        </p:blipFill>
        <p:spPr>
          <a:xfrm>
            <a:off x="7204367" y="2876664"/>
            <a:ext cx="3674915" cy="3147874"/>
          </a:xfrm>
          <a:prstGeom prst="rect">
            <a:avLst/>
          </a:prstGeom>
        </p:spPr>
      </p:pic>
      <p:sp>
        <p:nvSpPr>
          <p:cNvPr id="12" name="TextBox 11">
            <a:extLst>
              <a:ext uri="{FF2B5EF4-FFF2-40B4-BE49-F238E27FC236}">
                <a16:creationId xmlns:a16="http://schemas.microsoft.com/office/drawing/2014/main" id="{1BEEC8FA-074C-4AD1-877F-653878549A43}"/>
              </a:ext>
            </a:extLst>
          </p:cNvPr>
          <p:cNvSpPr txBox="1"/>
          <p:nvPr/>
        </p:nvSpPr>
        <p:spPr>
          <a:xfrm>
            <a:off x="8025248" y="6095789"/>
            <a:ext cx="2286000" cy="381986"/>
          </a:xfrm>
          <a:prstGeom prst="rect">
            <a:avLst/>
          </a:prstGeom>
          <a:noFill/>
        </p:spPr>
        <p:txBody>
          <a:bodyPr wrap="square" rtlCol="0">
            <a:spAutoFit/>
          </a:bodyPr>
          <a:lstStyle/>
          <a:p>
            <a:r>
              <a:rPr lang="en-US" dirty="0"/>
              <a:t>Deep shared modality</a:t>
            </a:r>
          </a:p>
        </p:txBody>
      </p:sp>
    </p:spTree>
    <p:extLst>
      <p:ext uri="{BB962C8B-B14F-4D97-AF65-F5344CB8AC3E}">
        <p14:creationId xmlns:p14="http://schemas.microsoft.com/office/powerpoint/2010/main" val="1782653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C0B69F-85AD-4DDC-8876-AC4CC633915F}"/>
              </a:ext>
            </a:extLst>
          </p:cNvPr>
          <p:cNvSpPr>
            <a:spLocks noGrp="1"/>
          </p:cNvSpPr>
          <p:nvPr>
            <p:ph type="title"/>
          </p:nvPr>
        </p:nvSpPr>
        <p:spPr>
          <a:xfrm>
            <a:off x="62345" y="39037"/>
            <a:ext cx="10515600" cy="698718"/>
          </a:xfrm>
        </p:spPr>
        <p:txBody>
          <a:bodyPr/>
          <a:lstStyle/>
          <a:p>
            <a:r>
              <a:rPr lang="en-US" dirty="0"/>
              <a:t>Multimodal Data Fusion</a:t>
            </a:r>
          </a:p>
        </p:txBody>
      </p:sp>
      <p:sp>
        <p:nvSpPr>
          <p:cNvPr id="5" name="Content Placeholder 2">
            <a:extLst>
              <a:ext uri="{FF2B5EF4-FFF2-40B4-BE49-F238E27FC236}">
                <a16:creationId xmlns:a16="http://schemas.microsoft.com/office/drawing/2014/main" id="{33681EFF-B1CF-470F-95B3-1AA44A850830}"/>
              </a:ext>
            </a:extLst>
          </p:cNvPr>
          <p:cNvSpPr>
            <a:spLocks noGrp="1"/>
          </p:cNvSpPr>
          <p:nvPr>
            <p:ph idx="1"/>
          </p:nvPr>
        </p:nvSpPr>
        <p:spPr>
          <a:xfrm>
            <a:off x="150667" y="879258"/>
            <a:ext cx="11890665" cy="3370624"/>
          </a:xfrm>
        </p:spPr>
        <p:txBody>
          <a:bodyPr>
            <a:normAutofit fontScale="92500" lnSpcReduction="10000"/>
          </a:bodyPr>
          <a:lstStyle/>
          <a:p>
            <a:pPr algn="just"/>
            <a:r>
              <a:rPr lang="en-US" dirty="0"/>
              <a:t>Huge amounts of data with characteristics of high volume, high variety, high velocity, and high veracity are generated. </a:t>
            </a:r>
          </a:p>
          <a:p>
            <a:pPr algn="just"/>
            <a:r>
              <a:rPr lang="en-US" dirty="0"/>
              <a:t>These data, referred to multimodal big data, contain abundant </a:t>
            </a:r>
            <a:r>
              <a:rPr lang="en-US" dirty="0" err="1"/>
              <a:t>intermodality</a:t>
            </a:r>
            <a:r>
              <a:rPr lang="en-US" dirty="0"/>
              <a:t> and cross-modality information</a:t>
            </a:r>
          </a:p>
          <a:p>
            <a:pPr algn="just"/>
            <a:r>
              <a:rPr lang="en-US" dirty="0"/>
              <a:t>Pose vast challenges on traditional data fusion methods.</a:t>
            </a:r>
          </a:p>
          <a:p>
            <a:pPr algn="just"/>
            <a:r>
              <a:rPr lang="en-US" dirty="0"/>
              <a:t>Going to present deep learning models to fuse these multimodal big data. </a:t>
            </a:r>
          </a:p>
          <a:p>
            <a:pPr algn="just"/>
            <a:r>
              <a:rPr lang="en-US" dirty="0"/>
              <a:t>Specifically, representative architectures that are widely used are summarized as fundamental to the understanding of multimodal deep learning</a:t>
            </a:r>
          </a:p>
        </p:txBody>
      </p:sp>
    </p:spTree>
    <p:extLst>
      <p:ext uri="{BB962C8B-B14F-4D97-AF65-F5344CB8AC3E}">
        <p14:creationId xmlns:p14="http://schemas.microsoft.com/office/powerpoint/2010/main" val="1866646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80A47D-2C32-4A75-9426-C4A4334844CA}"/>
              </a:ext>
            </a:extLst>
          </p:cNvPr>
          <p:cNvSpPr>
            <a:spLocks noGrp="1"/>
          </p:cNvSpPr>
          <p:nvPr>
            <p:ph idx="1"/>
          </p:nvPr>
        </p:nvSpPr>
        <p:spPr>
          <a:xfrm>
            <a:off x="188843" y="354634"/>
            <a:ext cx="11446565" cy="5754618"/>
          </a:xfrm>
        </p:spPr>
        <p:txBody>
          <a:bodyPr>
            <a:normAutofit fontScale="92500" lnSpcReduction="20000"/>
          </a:bodyPr>
          <a:lstStyle/>
          <a:p>
            <a:pPr marL="0" indent="0">
              <a:buNone/>
            </a:pPr>
            <a:r>
              <a:rPr lang="en-US" b="1" dirty="0"/>
              <a:t>GHMSAE: Generating Human-skeleton Multimodal Stacked Autoencoder</a:t>
            </a:r>
          </a:p>
          <a:p>
            <a:r>
              <a:rPr lang="en-US" dirty="0"/>
              <a:t>Generating human skeletons from a series of images</a:t>
            </a:r>
          </a:p>
          <a:p>
            <a:r>
              <a:rPr lang="en-US" dirty="0"/>
              <a:t>The 2D image and 3D pose are transferred in the high-level skeleton space.</a:t>
            </a:r>
          </a:p>
          <a:p>
            <a:r>
              <a:rPr lang="en-US" dirty="0"/>
              <a:t>Then the joint distributions are modeled by the MSE loss based on SAE</a:t>
            </a:r>
          </a:p>
          <a:p>
            <a:endParaRPr lang="en-US" dirty="0"/>
          </a:p>
          <a:p>
            <a:pPr marL="0" indent="0">
              <a:buNone/>
            </a:pPr>
            <a:r>
              <a:rPr lang="en-US" b="1" dirty="0"/>
              <a:t>MVAE: Multimodal Variational Autoencoder</a:t>
            </a:r>
          </a:p>
          <a:p>
            <a:r>
              <a:rPr lang="en-US" dirty="0"/>
              <a:t>Detecting fake news</a:t>
            </a:r>
          </a:p>
          <a:p>
            <a:r>
              <a:rPr lang="en-US" dirty="0"/>
              <a:t>Uses VAE architecture to learn the intrinsic distribution over modalities with detecting loss from the detector</a:t>
            </a:r>
          </a:p>
          <a:p>
            <a:endParaRPr lang="en-US" dirty="0"/>
          </a:p>
          <a:p>
            <a:pPr marL="0" indent="0">
              <a:buNone/>
            </a:pPr>
            <a:r>
              <a:rPr lang="en-US" b="1" dirty="0"/>
              <a:t>AMSAE: Association-gating mechanism  Multimodal Stacked  Autoencoder</a:t>
            </a:r>
          </a:p>
          <a:p>
            <a:r>
              <a:rPr lang="en-US" dirty="0"/>
              <a:t>Learning intrinsic features of words</a:t>
            </a:r>
          </a:p>
          <a:p>
            <a:r>
              <a:rPr lang="en-US" dirty="0"/>
              <a:t>Uses multimodal encoder-decoder architecture to model intrinsic features of words with the association and gating mechanisms</a:t>
            </a:r>
          </a:p>
        </p:txBody>
      </p:sp>
    </p:spTree>
    <p:extLst>
      <p:ext uri="{BB962C8B-B14F-4D97-AF65-F5344CB8AC3E}">
        <p14:creationId xmlns:p14="http://schemas.microsoft.com/office/powerpoint/2010/main" val="2505333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BA4D-2E1B-409C-BF79-6DDE0FE4E9F0}"/>
              </a:ext>
            </a:extLst>
          </p:cNvPr>
          <p:cNvSpPr>
            <a:spLocks noGrp="1"/>
          </p:cNvSpPr>
          <p:nvPr>
            <p:ph type="title"/>
          </p:nvPr>
        </p:nvSpPr>
        <p:spPr>
          <a:xfrm>
            <a:off x="0" y="18255"/>
            <a:ext cx="12192000" cy="1020835"/>
          </a:xfrm>
        </p:spPr>
        <p:txBody>
          <a:bodyPr>
            <a:noAutofit/>
          </a:bodyPr>
          <a:lstStyle/>
          <a:p>
            <a:r>
              <a:rPr lang="en-US" sz="4000" dirty="0"/>
              <a:t>Convolutional Neural Network–Based Multimodal Data Fusion</a:t>
            </a:r>
          </a:p>
        </p:txBody>
      </p:sp>
      <p:sp>
        <p:nvSpPr>
          <p:cNvPr id="3" name="Content Placeholder 2">
            <a:extLst>
              <a:ext uri="{FF2B5EF4-FFF2-40B4-BE49-F238E27FC236}">
                <a16:creationId xmlns:a16="http://schemas.microsoft.com/office/drawing/2014/main" id="{D21EEF8C-4C5F-44E8-923B-60C01AEE43A5}"/>
              </a:ext>
            </a:extLst>
          </p:cNvPr>
          <p:cNvSpPr>
            <a:spLocks noGrp="1"/>
          </p:cNvSpPr>
          <p:nvPr>
            <p:ph idx="1"/>
          </p:nvPr>
        </p:nvSpPr>
        <p:spPr>
          <a:xfrm>
            <a:off x="0" y="1253330"/>
            <a:ext cx="12022282" cy="5074733"/>
          </a:xfrm>
        </p:spPr>
        <p:txBody>
          <a:bodyPr>
            <a:normAutofit fontScale="92500" lnSpcReduction="20000"/>
          </a:bodyPr>
          <a:lstStyle/>
          <a:p>
            <a:pPr marL="0" indent="0">
              <a:buNone/>
            </a:pPr>
            <a:r>
              <a:rPr lang="en-US" b="1" dirty="0"/>
              <a:t>MCNN: Multimodal Convolution Neural Network</a:t>
            </a:r>
          </a:p>
          <a:p>
            <a:r>
              <a:rPr lang="en-US" dirty="0"/>
              <a:t>Exploring the image-sentence mapping at different levels</a:t>
            </a:r>
          </a:p>
          <a:p>
            <a:r>
              <a:rPr lang="en-US" dirty="0"/>
              <a:t>Uses the one-dimensional convolution to capture the image-sentence mapping at</a:t>
            </a:r>
          </a:p>
          <a:p>
            <a:r>
              <a:rPr lang="en-US" dirty="0"/>
              <a:t>Word, phrase, and sentence levels, taking local topologies into consideration</a:t>
            </a:r>
          </a:p>
          <a:p>
            <a:pPr marL="0" indent="0">
              <a:buNone/>
            </a:pPr>
            <a:endParaRPr lang="en-US" dirty="0"/>
          </a:p>
          <a:p>
            <a:pPr marL="0" indent="0">
              <a:buNone/>
            </a:pPr>
            <a:r>
              <a:rPr lang="en-US" b="1" dirty="0"/>
              <a:t>AMCNN: Auxiliary Multimodal Convolution Neural Network</a:t>
            </a:r>
          </a:p>
          <a:p>
            <a:r>
              <a:rPr lang="en-US" dirty="0"/>
              <a:t>Recognizing objects based on label and unannotated text</a:t>
            </a:r>
          </a:p>
          <a:p>
            <a:r>
              <a:rPr lang="en-US" dirty="0"/>
              <a:t>This network is composed of the language </a:t>
            </a:r>
            <a:r>
              <a:rPr lang="en-US" dirty="0" err="1"/>
              <a:t>submodel</a:t>
            </a:r>
            <a:r>
              <a:rPr lang="en-US" dirty="0"/>
              <a:t> and the visual </a:t>
            </a:r>
            <a:r>
              <a:rPr lang="en-US" dirty="0" err="1"/>
              <a:t>submodel</a:t>
            </a:r>
            <a:r>
              <a:rPr lang="en-US" dirty="0"/>
              <a:t>.</a:t>
            </a:r>
          </a:p>
          <a:p>
            <a:r>
              <a:rPr lang="en-US" dirty="0"/>
              <a:t>The language </a:t>
            </a:r>
            <a:r>
              <a:rPr lang="en-US" dirty="0" err="1"/>
              <a:t>submodel</a:t>
            </a:r>
            <a:r>
              <a:rPr lang="en-US" dirty="0"/>
              <a:t> transfers text information into a dense representation of the semantic space. </a:t>
            </a:r>
          </a:p>
          <a:p>
            <a:r>
              <a:rPr lang="en-US" dirty="0"/>
              <a:t>The visual </a:t>
            </a:r>
            <a:r>
              <a:rPr lang="en-US" dirty="0" err="1"/>
              <a:t>submodel</a:t>
            </a:r>
            <a:r>
              <a:rPr lang="en-US" dirty="0"/>
              <a:t> captures visual features</a:t>
            </a:r>
          </a:p>
          <a:p>
            <a:r>
              <a:rPr lang="en-US" dirty="0"/>
              <a:t>To model the semantic relationship between images and texts, the language and visual </a:t>
            </a:r>
            <a:r>
              <a:rPr lang="en-US" dirty="0" err="1"/>
              <a:t>submodels</a:t>
            </a:r>
            <a:r>
              <a:rPr lang="en-US" dirty="0"/>
              <a:t> are combined by a linear projection layer. </a:t>
            </a:r>
          </a:p>
          <a:p>
            <a:pPr marL="0" indent="0">
              <a:buNone/>
            </a:pPr>
            <a:endParaRPr lang="en-US" dirty="0"/>
          </a:p>
        </p:txBody>
      </p:sp>
    </p:spTree>
    <p:extLst>
      <p:ext uri="{BB962C8B-B14F-4D97-AF65-F5344CB8AC3E}">
        <p14:creationId xmlns:p14="http://schemas.microsoft.com/office/powerpoint/2010/main" val="3611564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94E222-60CB-4976-9972-2CCBB81D816F}"/>
              </a:ext>
            </a:extLst>
          </p:cNvPr>
          <p:cNvSpPr/>
          <p:nvPr/>
        </p:nvSpPr>
        <p:spPr>
          <a:xfrm>
            <a:off x="76199" y="556781"/>
            <a:ext cx="11447319" cy="5262979"/>
          </a:xfrm>
          <a:prstGeom prst="rect">
            <a:avLst/>
          </a:prstGeom>
        </p:spPr>
        <p:txBody>
          <a:bodyPr wrap="square">
            <a:spAutoFit/>
          </a:bodyPr>
          <a:lstStyle/>
          <a:p>
            <a:pPr marL="457200" indent="-457200">
              <a:buFont typeface="Arial" panose="020B0604020202020204" pitchFamily="34" charset="0"/>
              <a:buChar char="•"/>
            </a:pPr>
            <a:r>
              <a:rPr lang="en-US" sz="2800" dirty="0"/>
              <a:t>To train this visual-semantic multimodal model, a novel loss function is proposed by combining the dot-product similarity and hinge rank loss. </a:t>
            </a:r>
          </a:p>
          <a:p>
            <a:endParaRPr lang="en-US" sz="2800" b="1" dirty="0"/>
          </a:p>
          <a:p>
            <a:r>
              <a:rPr lang="en-US" sz="2800" b="1" dirty="0"/>
              <a:t>AVDCN: Audiovisual Deep Convolution Network</a:t>
            </a:r>
          </a:p>
          <a:p>
            <a:pPr marL="457200" indent="-457200">
              <a:buFont typeface="Arial" panose="020B0604020202020204" pitchFamily="34" charset="0"/>
              <a:buChar char="•"/>
            </a:pPr>
            <a:r>
              <a:rPr lang="en-US" sz="2800" dirty="0"/>
              <a:t>Enhancing speech signals with auxiliary visual signals</a:t>
            </a:r>
          </a:p>
          <a:p>
            <a:pPr marL="457200" indent="-457200">
              <a:buFont typeface="Arial" panose="020B0604020202020204" pitchFamily="34" charset="0"/>
              <a:buChar char="•"/>
            </a:pPr>
            <a:r>
              <a:rPr lang="en-US" sz="2800" dirty="0"/>
              <a:t>CNN is used to capture </a:t>
            </a:r>
            <a:r>
              <a:rPr lang="en-US" sz="2800" dirty="0" err="1"/>
              <a:t>intermodality</a:t>
            </a:r>
            <a:r>
              <a:rPr lang="en-US" sz="2800" dirty="0"/>
              <a:t> features in audio and visual signals. </a:t>
            </a:r>
          </a:p>
          <a:p>
            <a:pPr marL="457200" indent="-457200">
              <a:buFont typeface="Arial" panose="020B0604020202020204" pitchFamily="34" charset="0"/>
              <a:buChar char="•"/>
            </a:pPr>
            <a:r>
              <a:rPr lang="en-US" sz="2800" dirty="0"/>
              <a:t>Then a fully connected network models the joint distribution by reconstructing the raw inputs.</a:t>
            </a:r>
          </a:p>
          <a:p>
            <a:r>
              <a:rPr lang="en-US" sz="2800" b="1" dirty="0"/>
              <a:t>MFCNN: Multimodal fuzzy Convolution Neural Network</a:t>
            </a:r>
          </a:p>
          <a:p>
            <a:pPr marL="457200" indent="-457200">
              <a:buFont typeface="Arial" panose="020B0604020202020204" pitchFamily="34" charset="0"/>
              <a:buChar char="•"/>
            </a:pPr>
            <a:r>
              <a:rPr lang="en-US" sz="2800" dirty="0"/>
              <a:t>Understanding emotion of movies clips</a:t>
            </a:r>
          </a:p>
          <a:p>
            <a:pPr marL="457200" indent="-457200">
              <a:buFont typeface="Arial" panose="020B0604020202020204" pitchFamily="34" charset="0"/>
              <a:buChar char="•"/>
            </a:pPr>
            <a:r>
              <a:rPr lang="en-US" sz="2800" dirty="0"/>
              <a:t>Fuzzy logic combined with CNN is used to model </a:t>
            </a:r>
            <a:r>
              <a:rPr lang="en-US" sz="2800" dirty="0" err="1"/>
              <a:t>intermodality</a:t>
            </a:r>
            <a:r>
              <a:rPr lang="en-US" sz="2800" dirty="0"/>
              <a:t> features from audio, visual, and text modalities.</a:t>
            </a:r>
          </a:p>
        </p:txBody>
      </p:sp>
    </p:spTree>
    <p:extLst>
      <p:ext uri="{BB962C8B-B14F-4D97-AF65-F5344CB8AC3E}">
        <p14:creationId xmlns:p14="http://schemas.microsoft.com/office/powerpoint/2010/main" val="8403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ED340-7385-4595-B1B1-7FE167F4CF42}"/>
              </a:ext>
            </a:extLst>
          </p:cNvPr>
          <p:cNvSpPr>
            <a:spLocks noGrp="1"/>
          </p:cNvSpPr>
          <p:nvPr>
            <p:ph type="title"/>
          </p:nvPr>
        </p:nvSpPr>
        <p:spPr>
          <a:xfrm>
            <a:off x="121227" y="84571"/>
            <a:ext cx="11734800" cy="912956"/>
          </a:xfrm>
        </p:spPr>
        <p:txBody>
          <a:bodyPr>
            <a:normAutofit fontScale="90000"/>
          </a:bodyPr>
          <a:lstStyle/>
          <a:p>
            <a:r>
              <a:rPr lang="en-US" dirty="0"/>
              <a:t>Recurrent Neural Network–Based Multimodal Data Fusion</a:t>
            </a:r>
          </a:p>
        </p:txBody>
      </p:sp>
      <p:sp>
        <p:nvSpPr>
          <p:cNvPr id="3" name="Content Placeholder 2">
            <a:extLst>
              <a:ext uri="{FF2B5EF4-FFF2-40B4-BE49-F238E27FC236}">
                <a16:creationId xmlns:a16="http://schemas.microsoft.com/office/drawing/2014/main" id="{CD90C206-81DA-4083-886B-AE159CCF34AB}"/>
              </a:ext>
            </a:extLst>
          </p:cNvPr>
          <p:cNvSpPr>
            <a:spLocks noGrp="1"/>
          </p:cNvSpPr>
          <p:nvPr>
            <p:ph idx="1"/>
          </p:nvPr>
        </p:nvSpPr>
        <p:spPr>
          <a:xfrm>
            <a:off x="277091" y="1253331"/>
            <a:ext cx="10515600" cy="4351338"/>
          </a:xfrm>
        </p:spPr>
        <p:txBody>
          <a:bodyPr>
            <a:normAutofit/>
          </a:bodyPr>
          <a:lstStyle/>
          <a:p>
            <a:pPr marL="0" indent="0">
              <a:buNone/>
            </a:pPr>
            <a:r>
              <a:rPr lang="en-US" b="1" dirty="0"/>
              <a:t>MRNN: Multimodal Recurrent Neural Network</a:t>
            </a:r>
          </a:p>
          <a:p>
            <a:pPr algn="just"/>
            <a:r>
              <a:rPr lang="en-US" dirty="0"/>
              <a:t>Generating novel descriptions for images</a:t>
            </a:r>
          </a:p>
          <a:p>
            <a:pPr algn="just"/>
            <a:r>
              <a:rPr lang="en-US" dirty="0"/>
              <a:t>The multimodal recurrent neural model (MRNN) learns a joint distribution over the semantic space, based on the given words and image. When an image comes, it generates the sentences word by word, based on the captured joint distribution.</a:t>
            </a:r>
          </a:p>
          <a:p>
            <a:pPr algn="just"/>
            <a:r>
              <a:rPr lang="en-US" dirty="0"/>
              <a:t>It consists of a </a:t>
            </a:r>
            <a:r>
              <a:rPr lang="en-US" i="1" dirty="0"/>
              <a:t>language subnetwork, a vision subnetwork, and a multimodal subnetwork</a:t>
            </a:r>
          </a:p>
        </p:txBody>
      </p:sp>
    </p:spTree>
    <p:extLst>
      <p:ext uri="{BB962C8B-B14F-4D97-AF65-F5344CB8AC3E}">
        <p14:creationId xmlns:p14="http://schemas.microsoft.com/office/powerpoint/2010/main" val="595316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B7956-2AED-4038-8167-F803389D3A17}"/>
              </a:ext>
            </a:extLst>
          </p:cNvPr>
          <p:cNvPicPr>
            <a:picLocks noChangeAspect="1"/>
          </p:cNvPicPr>
          <p:nvPr/>
        </p:nvPicPr>
        <p:blipFill rotWithShape="1">
          <a:blip r:embed="rId3"/>
          <a:srcRect r="6186"/>
          <a:stretch/>
        </p:blipFill>
        <p:spPr>
          <a:xfrm>
            <a:off x="5791235" y="166255"/>
            <a:ext cx="6355741" cy="3605645"/>
          </a:xfrm>
          <a:prstGeom prst="rect">
            <a:avLst/>
          </a:prstGeom>
        </p:spPr>
      </p:pic>
      <p:sp>
        <p:nvSpPr>
          <p:cNvPr id="5" name="Rectangle 4">
            <a:extLst>
              <a:ext uri="{FF2B5EF4-FFF2-40B4-BE49-F238E27FC236}">
                <a16:creationId xmlns:a16="http://schemas.microsoft.com/office/drawing/2014/main" id="{309086FF-673F-4C70-9DAB-7CE7C2211C32}"/>
              </a:ext>
            </a:extLst>
          </p:cNvPr>
          <p:cNvSpPr/>
          <p:nvPr/>
        </p:nvSpPr>
        <p:spPr>
          <a:xfrm>
            <a:off x="138544" y="166255"/>
            <a:ext cx="5420592" cy="3693319"/>
          </a:xfrm>
          <a:prstGeom prst="rect">
            <a:avLst/>
          </a:prstGeom>
        </p:spPr>
        <p:txBody>
          <a:bodyPr wrap="square">
            <a:spAutoFit/>
          </a:bodyPr>
          <a:lstStyle/>
          <a:p>
            <a:pPr marL="285750" indent="-285750" algn="just">
              <a:buFont typeface="Arial" panose="020B0604020202020204" pitchFamily="34" charset="0"/>
              <a:buChar char="•"/>
            </a:pPr>
            <a:r>
              <a:rPr lang="en-US" dirty="0"/>
              <a:t>The language subnetwork is composed of a two-layer word embedding part that captures an effective task-specific representation and a one-layer recurrent neural part that models the temporal dependency of the sentence.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 vision subnetwork encodes the high-dimensional image into a compact representation.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 multimodal subnetwork is a hidden network that models the joint semantic distribution over the learned language and vision representation, with the following form:</a:t>
            </a:r>
          </a:p>
        </p:txBody>
      </p:sp>
      <p:pic>
        <p:nvPicPr>
          <p:cNvPr id="6" name="Picture 5">
            <a:extLst>
              <a:ext uri="{FF2B5EF4-FFF2-40B4-BE49-F238E27FC236}">
                <a16:creationId xmlns:a16="http://schemas.microsoft.com/office/drawing/2014/main" id="{73F61067-9D01-4F78-8A70-9F75F5A28F73}"/>
              </a:ext>
            </a:extLst>
          </p:cNvPr>
          <p:cNvPicPr>
            <a:picLocks noChangeAspect="1"/>
          </p:cNvPicPr>
          <p:nvPr/>
        </p:nvPicPr>
        <p:blipFill>
          <a:blip r:embed="rId4"/>
          <a:stretch>
            <a:fillRect/>
          </a:stretch>
        </p:blipFill>
        <p:spPr>
          <a:xfrm>
            <a:off x="1365972" y="4038982"/>
            <a:ext cx="4730028" cy="555614"/>
          </a:xfrm>
          <a:prstGeom prst="rect">
            <a:avLst/>
          </a:prstGeom>
        </p:spPr>
      </p:pic>
    </p:spTree>
    <p:extLst>
      <p:ext uri="{BB962C8B-B14F-4D97-AF65-F5344CB8AC3E}">
        <p14:creationId xmlns:p14="http://schemas.microsoft.com/office/powerpoint/2010/main" val="2750382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B3BEE8-93DE-412A-9646-7BEE4FBE002A}"/>
              </a:ext>
            </a:extLst>
          </p:cNvPr>
          <p:cNvSpPr/>
          <p:nvPr/>
        </p:nvSpPr>
        <p:spPr>
          <a:xfrm>
            <a:off x="169719" y="165483"/>
            <a:ext cx="11634354" cy="6463308"/>
          </a:xfrm>
          <a:prstGeom prst="rect">
            <a:avLst/>
          </a:prstGeom>
        </p:spPr>
        <p:txBody>
          <a:bodyPr wrap="square">
            <a:spAutoFit/>
          </a:bodyPr>
          <a:lstStyle/>
          <a:p>
            <a:pPr algn="just"/>
            <a:r>
              <a:rPr lang="en-US" sz="2400" b="1" dirty="0" err="1"/>
              <a:t>MBiRNN</a:t>
            </a:r>
            <a:r>
              <a:rPr lang="en-US" sz="2400" b="1" dirty="0"/>
              <a:t>: Multimodal Bidirectional RNN</a:t>
            </a:r>
          </a:p>
          <a:p>
            <a:pPr marL="285750" indent="-285750" algn="just">
              <a:buFont typeface="Arial" panose="020B0604020202020204" pitchFamily="34" charset="0"/>
              <a:buChar char="•"/>
            </a:pPr>
            <a:r>
              <a:rPr lang="en-US" sz="2400" dirty="0"/>
              <a:t>Generating rich descriptions for image at a glance</a:t>
            </a:r>
          </a:p>
          <a:p>
            <a:pPr marL="285750" indent="-285750" algn="just">
              <a:buFont typeface="Arial" panose="020B0604020202020204" pitchFamily="34" charset="0"/>
              <a:buChar char="•"/>
            </a:pPr>
            <a:r>
              <a:rPr lang="en-US" sz="2400" dirty="0"/>
              <a:t>Bridges the intermodal relationships between visual features captured by the region CNN and text features captured by </a:t>
            </a:r>
            <a:r>
              <a:rPr lang="en-US" sz="2400" dirty="0" err="1"/>
              <a:t>BiRNN</a:t>
            </a:r>
            <a:endParaRPr lang="en-US" sz="2400" dirty="0"/>
          </a:p>
          <a:p>
            <a:pPr marL="285750" indent="-285750" algn="just">
              <a:buFont typeface="Arial" panose="020B0604020202020204" pitchFamily="34" charset="0"/>
              <a:buChar char="•"/>
            </a:pPr>
            <a:r>
              <a:rPr lang="en-US" sz="2400" dirty="0"/>
              <a:t>A visual-semantic embedding model is designed to generate the multimodal training data set. </a:t>
            </a:r>
          </a:p>
          <a:p>
            <a:pPr marL="285750" indent="-285750" algn="just">
              <a:buFont typeface="Arial" panose="020B0604020202020204" pitchFamily="34" charset="0"/>
              <a:buChar char="•"/>
            </a:pPr>
            <a:r>
              <a:rPr lang="en-US" sz="2400" dirty="0"/>
              <a:t>Then a multimodal RNN is trained on this data set to generate the rich descriptions of images.</a:t>
            </a:r>
          </a:p>
          <a:p>
            <a:pPr algn="just"/>
            <a:endParaRPr lang="en-US" dirty="0"/>
          </a:p>
          <a:p>
            <a:pPr algn="just"/>
            <a:r>
              <a:rPr lang="en-US" sz="2400" b="1" dirty="0"/>
              <a:t>MTRNN: Multimodal Transformer RNN</a:t>
            </a:r>
          </a:p>
          <a:p>
            <a:pPr marL="342900" indent="-342900" algn="just">
              <a:buFont typeface="Arial" panose="020B0604020202020204" pitchFamily="34" charset="0"/>
              <a:buChar char="•"/>
            </a:pPr>
            <a:r>
              <a:rPr lang="en-US" sz="2400" dirty="0"/>
              <a:t>Labeling indoor scenes from RGB and depth data</a:t>
            </a:r>
          </a:p>
          <a:p>
            <a:pPr marL="342900" indent="-342900" algn="just">
              <a:buFont typeface="Arial" panose="020B0604020202020204" pitchFamily="34" charset="0"/>
              <a:buChar char="•"/>
            </a:pPr>
            <a:r>
              <a:rPr lang="en-US" sz="2400" dirty="0"/>
              <a:t>Learns the multimodal joint distribution over various modalities by the RNN and transformer layers</a:t>
            </a:r>
          </a:p>
          <a:p>
            <a:pPr algn="just"/>
            <a:endParaRPr lang="en-US" dirty="0"/>
          </a:p>
          <a:p>
            <a:pPr algn="just"/>
            <a:r>
              <a:rPr lang="en-US" sz="2400" b="1" dirty="0"/>
              <a:t>MGRNN: Multimodal gating RNN</a:t>
            </a:r>
          </a:p>
          <a:p>
            <a:pPr marL="342900" indent="-342900" algn="just">
              <a:buFont typeface="Arial" panose="020B0604020202020204" pitchFamily="34" charset="0"/>
              <a:buChar char="•"/>
            </a:pPr>
            <a:r>
              <a:rPr lang="en-US" sz="2400" dirty="0"/>
              <a:t>Predicting driver behaviors with low-quality data</a:t>
            </a:r>
          </a:p>
          <a:p>
            <a:pPr marL="342900" indent="-342900" algn="just">
              <a:buFont typeface="Arial" panose="020B0604020202020204" pitchFamily="34" charset="0"/>
              <a:buChar char="•"/>
            </a:pPr>
            <a:r>
              <a:rPr lang="en-US" sz="2400" dirty="0"/>
              <a:t>Uses the gate recurrent cell with the multimodal sensor data to model driver behavior</a:t>
            </a:r>
          </a:p>
          <a:p>
            <a:pPr algn="just"/>
            <a:endParaRPr lang="en-US" dirty="0"/>
          </a:p>
        </p:txBody>
      </p:sp>
    </p:spTree>
    <p:extLst>
      <p:ext uri="{BB962C8B-B14F-4D97-AF65-F5344CB8AC3E}">
        <p14:creationId xmlns:p14="http://schemas.microsoft.com/office/powerpoint/2010/main" val="107577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41C282-6818-4425-9C28-0403884B83AF}"/>
              </a:ext>
            </a:extLst>
          </p:cNvPr>
          <p:cNvSpPr/>
          <p:nvPr/>
        </p:nvSpPr>
        <p:spPr>
          <a:xfrm>
            <a:off x="273626" y="181523"/>
            <a:ext cx="10657609" cy="1569660"/>
          </a:xfrm>
          <a:prstGeom prst="rect">
            <a:avLst/>
          </a:prstGeom>
        </p:spPr>
        <p:txBody>
          <a:bodyPr wrap="square">
            <a:spAutoFit/>
          </a:bodyPr>
          <a:lstStyle/>
          <a:p>
            <a:pPr algn="just"/>
            <a:r>
              <a:rPr lang="en-US" sz="2400" b="1" dirty="0"/>
              <a:t>ASMRNN: Ambulatory sleep multimodal RNN</a:t>
            </a:r>
          </a:p>
          <a:p>
            <a:pPr marL="342900" indent="-342900" algn="just">
              <a:buFont typeface="Arial" panose="020B0604020202020204" pitchFamily="34" charset="0"/>
              <a:buChar char="•"/>
            </a:pPr>
            <a:r>
              <a:rPr lang="en-US" sz="2400" dirty="0"/>
              <a:t>Detecting ambulatory sleep from the wearable device data</a:t>
            </a:r>
          </a:p>
          <a:p>
            <a:pPr marL="342900" indent="-342900" algn="just">
              <a:buFont typeface="Arial" panose="020B0604020202020204" pitchFamily="34" charset="0"/>
              <a:buChar char="•"/>
            </a:pPr>
            <a:r>
              <a:rPr lang="en-US" sz="2400" dirty="0"/>
              <a:t>Adopts bidirectional LSTMs to temporal features of each modality, followed by a fully connected layer that concatenates temporal features</a:t>
            </a:r>
          </a:p>
        </p:txBody>
      </p:sp>
    </p:spTree>
    <p:extLst>
      <p:ext uri="{BB962C8B-B14F-4D97-AF65-F5344CB8AC3E}">
        <p14:creationId xmlns:p14="http://schemas.microsoft.com/office/powerpoint/2010/main" val="1701828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84BD-523C-4463-9030-B1EC5261B314}"/>
              </a:ext>
            </a:extLst>
          </p:cNvPr>
          <p:cNvSpPr>
            <a:spLocks noGrp="1"/>
          </p:cNvSpPr>
          <p:nvPr>
            <p:ph type="title"/>
          </p:nvPr>
        </p:nvSpPr>
        <p:spPr>
          <a:xfrm>
            <a:off x="166255" y="131762"/>
            <a:ext cx="10515600" cy="549275"/>
          </a:xfrm>
        </p:spPr>
        <p:txBody>
          <a:bodyPr>
            <a:normAutofit fontScale="90000"/>
          </a:bodyPr>
          <a:lstStyle/>
          <a:p>
            <a:r>
              <a:rPr lang="en-US" dirty="0"/>
              <a:t>Future Directions</a:t>
            </a:r>
          </a:p>
        </p:txBody>
      </p:sp>
      <p:sp>
        <p:nvSpPr>
          <p:cNvPr id="3" name="Content Placeholder 2">
            <a:extLst>
              <a:ext uri="{FF2B5EF4-FFF2-40B4-BE49-F238E27FC236}">
                <a16:creationId xmlns:a16="http://schemas.microsoft.com/office/drawing/2014/main" id="{99F01A03-91F4-4D8C-948B-AC0682C23BC2}"/>
              </a:ext>
            </a:extLst>
          </p:cNvPr>
          <p:cNvSpPr>
            <a:spLocks noGrp="1"/>
          </p:cNvSpPr>
          <p:nvPr>
            <p:ph idx="1"/>
          </p:nvPr>
        </p:nvSpPr>
        <p:spPr>
          <a:xfrm>
            <a:off x="166255" y="807316"/>
            <a:ext cx="11866418" cy="4076411"/>
          </a:xfrm>
        </p:spPr>
        <p:txBody>
          <a:bodyPr>
            <a:normAutofit fontScale="85000" lnSpcReduction="20000"/>
          </a:bodyPr>
          <a:lstStyle/>
          <a:p>
            <a:r>
              <a:rPr lang="en-US" dirty="0"/>
              <a:t>Summarized several multimodal data fusion deep learning models in four groups: DBN, SAE, CNN, and RNN.</a:t>
            </a:r>
          </a:p>
          <a:p>
            <a:r>
              <a:rPr lang="en-US" dirty="0"/>
              <a:t>These pioneering models have made some progress.</a:t>
            </a:r>
          </a:p>
          <a:p>
            <a:r>
              <a:rPr lang="en-US" dirty="0"/>
              <a:t>Still in the preliminary stage</a:t>
            </a:r>
          </a:p>
          <a:p>
            <a:r>
              <a:rPr lang="en-US" dirty="0"/>
              <a:t>Future research possibilities of deep learning on the fusion feature learning of multimodal data are to </a:t>
            </a:r>
          </a:p>
          <a:p>
            <a:pPr lvl="1"/>
            <a:r>
              <a:rPr lang="en-US" dirty="0"/>
              <a:t>Design new learning frameworks with more powerful computing architectures.</a:t>
            </a:r>
          </a:p>
          <a:p>
            <a:pPr lvl="1"/>
            <a:r>
              <a:rPr lang="en-US" dirty="0"/>
              <a:t>Combine the current compression strategy to design new compression methods of multimodal deep learning.</a:t>
            </a:r>
          </a:p>
          <a:p>
            <a:pPr lvl="1"/>
            <a:r>
              <a:rPr lang="en-US" dirty="0"/>
              <a:t>Combine of deep learning and semantic fusion strategies may be a way to solve the challenges posed by the exploration of multimodal data, especially for cross and </a:t>
            </a:r>
            <a:r>
              <a:rPr lang="en-US" dirty="0" err="1"/>
              <a:t>intermodality</a:t>
            </a:r>
            <a:r>
              <a:rPr lang="en-US" dirty="0"/>
              <a:t> representation.</a:t>
            </a:r>
          </a:p>
          <a:p>
            <a:pPr lvl="1"/>
            <a:r>
              <a:rPr lang="en-US" dirty="0"/>
              <a:t>Design of online and incremental multimodal deep learning models for data fusion must be addressed.</a:t>
            </a:r>
          </a:p>
          <a:p>
            <a:pPr lvl="1"/>
            <a:r>
              <a:rPr lang="en-US" dirty="0"/>
              <a:t>Address a deep learning model for low-quality multimodal data</a:t>
            </a:r>
          </a:p>
          <a:p>
            <a:pPr lvl="1"/>
            <a:endParaRPr lang="en-US" dirty="0"/>
          </a:p>
          <a:p>
            <a:endParaRPr lang="en-US" dirty="0"/>
          </a:p>
        </p:txBody>
      </p:sp>
    </p:spTree>
    <p:extLst>
      <p:ext uri="{BB962C8B-B14F-4D97-AF65-F5344CB8AC3E}">
        <p14:creationId xmlns:p14="http://schemas.microsoft.com/office/powerpoint/2010/main" val="3802337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5FEC7F-683A-46AC-8564-61A925029B92}"/>
              </a:ext>
            </a:extLst>
          </p:cNvPr>
          <p:cNvSpPr>
            <a:spLocks noGrp="1"/>
          </p:cNvSpPr>
          <p:nvPr>
            <p:ph idx="1"/>
          </p:nvPr>
        </p:nvSpPr>
        <p:spPr>
          <a:xfrm>
            <a:off x="1160319" y="1098261"/>
            <a:ext cx="10515600" cy="4351338"/>
          </a:xfrm>
        </p:spPr>
        <p:txBody>
          <a:bodyPr/>
          <a:lstStyle/>
          <a:p>
            <a:pPr marL="0" indent="0">
              <a:buNone/>
            </a:pPr>
            <a:endParaRPr lang="en-US" dirty="0"/>
          </a:p>
          <a:p>
            <a:pPr marL="0" indent="0" algn="just">
              <a:buNone/>
            </a:pPr>
            <a:r>
              <a:rPr lang="en-US" sz="3200" b="1" dirty="0" err="1"/>
              <a:t>ImageBind</a:t>
            </a:r>
            <a:r>
              <a:rPr lang="en-US" sz="3200" b="1" dirty="0"/>
              <a:t>: One Embedding Space To Bind Them All</a:t>
            </a:r>
          </a:p>
          <a:p>
            <a:pPr marL="0" indent="0" algn="just">
              <a:buNone/>
            </a:pPr>
            <a:r>
              <a:rPr lang="en-US" dirty="0" err="1"/>
              <a:t>Girdhar</a:t>
            </a:r>
            <a:r>
              <a:rPr lang="en-US" dirty="0"/>
              <a:t>, R., El-</a:t>
            </a:r>
            <a:r>
              <a:rPr lang="en-US" dirty="0" err="1"/>
              <a:t>Nouby</a:t>
            </a:r>
            <a:r>
              <a:rPr lang="en-US" dirty="0"/>
              <a:t>, A., Liu, Z., Singh, M., </a:t>
            </a:r>
            <a:r>
              <a:rPr lang="en-US" dirty="0" err="1"/>
              <a:t>Alwala</a:t>
            </a:r>
            <a:r>
              <a:rPr lang="en-US" dirty="0"/>
              <a:t>, K.V., </a:t>
            </a:r>
            <a:r>
              <a:rPr lang="en-US" dirty="0" err="1"/>
              <a:t>Joulin</a:t>
            </a:r>
            <a:r>
              <a:rPr lang="en-US" dirty="0"/>
              <a:t>, A., &amp; </a:t>
            </a:r>
            <a:r>
              <a:rPr lang="en-US" dirty="0" err="1"/>
              <a:t>Misra</a:t>
            </a:r>
            <a:r>
              <a:rPr lang="en-US" dirty="0"/>
              <a:t>, I. (2023). </a:t>
            </a:r>
            <a:r>
              <a:rPr lang="en-US" i="1" dirty="0" err="1"/>
              <a:t>ArXiv</a:t>
            </a:r>
            <a:r>
              <a:rPr lang="en-US" i="1" dirty="0"/>
              <a:t>, abs/2305.05665</a:t>
            </a:r>
            <a:r>
              <a:rPr lang="en-US" dirty="0"/>
              <a:t>.</a:t>
            </a:r>
          </a:p>
        </p:txBody>
      </p:sp>
    </p:spTree>
    <p:extLst>
      <p:ext uri="{BB962C8B-B14F-4D97-AF65-F5344CB8AC3E}">
        <p14:creationId xmlns:p14="http://schemas.microsoft.com/office/powerpoint/2010/main" val="2305262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A29AE-09E7-4F2C-9251-19F9CDA912C6}"/>
              </a:ext>
            </a:extLst>
          </p:cNvPr>
          <p:cNvSpPr>
            <a:spLocks noGrp="1"/>
          </p:cNvSpPr>
          <p:nvPr>
            <p:ph type="title"/>
          </p:nvPr>
        </p:nvSpPr>
        <p:spPr>
          <a:xfrm>
            <a:off x="245918" y="18255"/>
            <a:ext cx="10515600" cy="1325563"/>
          </a:xfrm>
        </p:spPr>
        <p:txBody>
          <a:bodyPr/>
          <a:lstStyle/>
          <a:p>
            <a:r>
              <a:rPr lang="en-US" dirty="0" err="1"/>
              <a:t>ImageBind</a:t>
            </a:r>
            <a:endParaRPr lang="en-US" dirty="0"/>
          </a:p>
        </p:txBody>
      </p:sp>
      <p:sp>
        <p:nvSpPr>
          <p:cNvPr id="3" name="Content Placeholder 2">
            <a:extLst>
              <a:ext uri="{FF2B5EF4-FFF2-40B4-BE49-F238E27FC236}">
                <a16:creationId xmlns:a16="http://schemas.microsoft.com/office/drawing/2014/main" id="{628BB4F1-40CD-4F99-ABB9-9E486F9D3325}"/>
              </a:ext>
            </a:extLst>
          </p:cNvPr>
          <p:cNvSpPr>
            <a:spLocks noGrp="1"/>
          </p:cNvSpPr>
          <p:nvPr>
            <p:ph idx="1"/>
          </p:nvPr>
        </p:nvSpPr>
        <p:spPr>
          <a:xfrm>
            <a:off x="245918" y="1430771"/>
            <a:ext cx="10515600" cy="3359438"/>
          </a:xfrm>
        </p:spPr>
        <p:txBody>
          <a:bodyPr/>
          <a:lstStyle/>
          <a:p>
            <a:pPr algn="just"/>
            <a:r>
              <a:rPr lang="en-US" dirty="0"/>
              <a:t>An approach to learn a joint embedding across six different modalities - images, text, audio, depth, thermal, and IMU data.</a:t>
            </a:r>
          </a:p>
          <a:p>
            <a:pPr algn="just"/>
            <a:r>
              <a:rPr lang="en-US" dirty="0"/>
              <a:t>The ‘Binding’ property of images offers many sources of supervision to learn visual features, by aligning them with any of the sensory experiences associated with images. </a:t>
            </a:r>
          </a:p>
          <a:p>
            <a:pPr algn="just"/>
            <a:r>
              <a:rPr lang="en-US" dirty="0"/>
              <a:t>Requires acquiring all types and combinations of paired data with the same set of images</a:t>
            </a:r>
          </a:p>
          <a:p>
            <a:endParaRPr lang="en-US" dirty="0"/>
          </a:p>
        </p:txBody>
      </p:sp>
    </p:spTree>
    <p:extLst>
      <p:ext uri="{BB962C8B-B14F-4D97-AF65-F5344CB8AC3E}">
        <p14:creationId xmlns:p14="http://schemas.microsoft.com/office/powerpoint/2010/main" val="2179693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6C9984-81CE-471E-8CC4-D980B92A6D02}"/>
              </a:ext>
            </a:extLst>
          </p:cNvPr>
          <p:cNvSpPr/>
          <p:nvPr/>
        </p:nvSpPr>
        <p:spPr>
          <a:xfrm>
            <a:off x="581892" y="1137918"/>
            <a:ext cx="11610108" cy="1200329"/>
          </a:xfrm>
          <a:prstGeom prst="rect">
            <a:avLst/>
          </a:prstGeom>
        </p:spPr>
        <p:txBody>
          <a:bodyPr wrap="square">
            <a:spAutoFit/>
          </a:bodyPr>
          <a:lstStyle/>
          <a:p>
            <a:r>
              <a:rPr lang="en-US" sz="2400" dirty="0"/>
              <a:t>Dimitri GM. </a:t>
            </a:r>
            <a:r>
              <a:rPr lang="en-US" sz="2400" b="1" dirty="0"/>
              <a:t>A Short Survey on Deep Learning for Multimodal Integration: Applications, Future Perspectives and Challenges</a:t>
            </a:r>
            <a:r>
              <a:rPr lang="en-US" sz="2400" dirty="0"/>
              <a:t>. </a:t>
            </a:r>
            <a:r>
              <a:rPr lang="en-US" sz="2400" i="1" dirty="0"/>
              <a:t>Computers</a:t>
            </a:r>
            <a:r>
              <a:rPr lang="en-US" sz="2400" dirty="0"/>
              <a:t>. 2022; 11(11):163. https://doi.org/10.3390/computers11110163 </a:t>
            </a:r>
          </a:p>
        </p:txBody>
      </p:sp>
      <p:sp>
        <p:nvSpPr>
          <p:cNvPr id="2" name="Rectangle 1">
            <a:extLst>
              <a:ext uri="{FF2B5EF4-FFF2-40B4-BE49-F238E27FC236}">
                <a16:creationId xmlns:a16="http://schemas.microsoft.com/office/drawing/2014/main" id="{E4CCD5D9-671F-4827-A10F-611A5A0F0EC3}"/>
              </a:ext>
            </a:extLst>
          </p:cNvPr>
          <p:cNvSpPr/>
          <p:nvPr/>
        </p:nvSpPr>
        <p:spPr>
          <a:xfrm>
            <a:off x="581891" y="2505670"/>
            <a:ext cx="11533909" cy="1200329"/>
          </a:xfrm>
          <a:prstGeom prst="rect">
            <a:avLst/>
          </a:prstGeom>
        </p:spPr>
        <p:txBody>
          <a:bodyPr wrap="square">
            <a:spAutoFit/>
          </a:bodyPr>
          <a:lstStyle/>
          <a:p>
            <a:r>
              <a:rPr lang="en-US" sz="2400" dirty="0"/>
              <a:t>Jing Gao, Peng Li, </a:t>
            </a:r>
            <a:r>
              <a:rPr lang="en-US" sz="2400" dirty="0" err="1"/>
              <a:t>Zhikui</a:t>
            </a:r>
            <a:r>
              <a:rPr lang="en-US" sz="2400" dirty="0"/>
              <a:t> Chen, </a:t>
            </a:r>
            <a:r>
              <a:rPr lang="en-US" sz="2400" dirty="0" err="1"/>
              <a:t>Jianing</a:t>
            </a:r>
            <a:r>
              <a:rPr lang="en-US" sz="2400" dirty="0"/>
              <a:t> Zhang; </a:t>
            </a:r>
            <a:r>
              <a:rPr lang="en-US" sz="2400" b="1" dirty="0"/>
              <a:t>A Survey on Deep Learning for Multimodal Data Fusion. </a:t>
            </a:r>
            <a:r>
              <a:rPr lang="en-US" sz="2400" i="1" dirty="0"/>
              <a:t>Neural </a:t>
            </a:r>
            <a:r>
              <a:rPr lang="en-US" sz="2400" i="1" dirty="0" err="1"/>
              <a:t>Comput</a:t>
            </a:r>
            <a:r>
              <a:rPr lang="en-US" sz="2400" dirty="0"/>
              <a:t> 2020; 32 (5): 829–864. </a:t>
            </a:r>
            <a:r>
              <a:rPr lang="en-US" sz="2400" dirty="0" err="1"/>
              <a:t>doi</a:t>
            </a:r>
            <a:r>
              <a:rPr lang="en-US" sz="2400" dirty="0"/>
              <a:t>: </a:t>
            </a:r>
            <a:r>
              <a:rPr lang="en-US" sz="2400" dirty="0">
                <a:hlinkClick r:id="rId3"/>
              </a:rPr>
              <a:t>https://doi.org/10.1162/neco_a_01273</a:t>
            </a:r>
            <a:endParaRPr lang="en-US" sz="2400" dirty="0"/>
          </a:p>
        </p:txBody>
      </p:sp>
      <p:sp>
        <p:nvSpPr>
          <p:cNvPr id="3" name="Rectangle 2">
            <a:extLst>
              <a:ext uri="{FF2B5EF4-FFF2-40B4-BE49-F238E27FC236}">
                <a16:creationId xmlns:a16="http://schemas.microsoft.com/office/drawing/2014/main" id="{EEBC430F-35D9-496B-9E82-7304459E4906}"/>
              </a:ext>
            </a:extLst>
          </p:cNvPr>
          <p:cNvSpPr/>
          <p:nvPr/>
        </p:nvSpPr>
        <p:spPr>
          <a:xfrm>
            <a:off x="581891" y="4110335"/>
            <a:ext cx="11533908" cy="830997"/>
          </a:xfrm>
          <a:prstGeom prst="rect">
            <a:avLst/>
          </a:prstGeom>
        </p:spPr>
        <p:txBody>
          <a:bodyPr wrap="square">
            <a:spAutoFit/>
          </a:bodyPr>
          <a:lstStyle/>
          <a:p>
            <a:r>
              <a:rPr lang="en-US" sz="2400" i="1" dirty="0" err="1"/>
              <a:t>Girdhar</a:t>
            </a:r>
            <a:r>
              <a:rPr lang="en-US" sz="2400" i="1" dirty="0"/>
              <a:t>, R., El-</a:t>
            </a:r>
            <a:r>
              <a:rPr lang="en-US" sz="2400" i="1" dirty="0" err="1"/>
              <a:t>Nouby</a:t>
            </a:r>
            <a:r>
              <a:rPr lang="en-US" sz="2400" i="1" dirty="0"/>
              <a:t>, A., Liu, Z., Singh, M., </a:t>
            </a:r>
            <a:r>
              <a:rPr lang="en-US" sz="2400" i="1" dirty="0" err="1"/>
              <a:t>Alwala</a:t>
            </a:r>
            <a:r>
              <a:rPr lang="en-US" sz="2400" i="1" dirty="0"/>
              <a:t>, K.V., </a:t>
            </a:r>
            <a:r>
              <a:rPr lang="en-US" sz="2400" i="1" dirty="0" err="1"/>
              <a:t>Joulin</a:t>
            </a:r>
            <a:r>
              <a:rPr lang="en-US" sz="2400" i="1" dirty="0"/>
              <a:t>, A., &amp; </a:t>
            </a:r>
            <a:r>
              <a:rPr lang="en-US" sz="2400" i="1" dirty="0" err="1"/>
              <a:t>Misra</a:t>
            </a:r>
            <a:r>
              <a:rPr lang="en-US" sz="2400" i="1" dirty="0"/>
              <a:t>, I. (2023). </a:t>
            </a:r>
            <a:r>
              <a:rPr lang="en-US" sz="2400" b="1" dirty="0" err="1"/>
              <a:t>ImageBind</a:t>
            </a:r>
            <a:r>
              <a:rPr lang="en-US" sz="2400" b="1" dirty="0"/>
              <a:t>: One Embedding Space To Bind Them All</a:t>
            </a:r>
            <a:r>
              <a:rPr lang="en-US" sz="2400" i="1" dirty="0"/>
              <a:t>. </a:t>
            </a:r>
            <a:r>
              <a:rPr lang="en-US" sz="2400" i="1" dirty="0" err="1"/>
              <a:t>ArXiv</a:t>
            </a:r>
            <a:r>
              <a:rPr lang="en-US" sz="2400" i="1" dirty="0"/>
              <a:t>, abs/2305.05665.</a:t>
            </a:r>
            <a:endParaRPr lang="en-US" sz="2400" dirty="0"/>
          </a:p>
        </p:txBody>
      </p:sp>
    </p:spTree>
    <p:extLst>
      <p:ext uri="{BB962C8B-B14F-4D97-AF65-F5344CB8AC3E}">
        <p14:creationId xmlns:p14="http://schemas.microsoft.com/office/powerpoint/2010/main" val="4023389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8DC1082-C13E-4EB3-A870-3B1B176D2189}"/>
              </a:ext>
            </a:extLst>
          </p:cNvPr>
          <p:cNvSpPr>
            <a:spLocks noGrp="1"/>
          </p:cNvSpPr>
          <p:nvPr>
            <p:ph type="title"/>
          </p:nvPr>
        </p:nvSpPr>
        <p:spPr>
          <a:xfrm>
            <a:off x="245918" y="18255"/>
            <a:ext cx="10515600" cy="1325563"/>
          </a:xfrm>
        </p:spPr>
        <p:txBody>
          <a:bodyPr/>
          <a:lstStyle/>
          <a:p>
            <a:r>
              <a:rPr lang="en-US" dirty="0" err="1"/>
              <a:t>ImageBind</a:t>
            </a:r>
            <a:endParaRPr lang="en-US" dirty="0"/>
          </a:p>
        </p:txBody>
      </p:sp>
      <p:sp>
        <p:nvSpPr>
          <p:cNvPr id="7" name="Content Placeholder 2">
            <a:extLst>
              <a:ext uri="{FF2B5EF4-FFF2-40B4-BE49-F238E27FC236}">
                <a16:creationId xmlns:a16="http://schemas.microsoft.com/office/drawing/2014/main" id="{7AE7F397-AC7A-4C3E-9CB1-09D8BD70C4A3}"/>
              </a:ext>
            </a:extLst>
          </p:cNvPr>
          <p:cNvSpPr>
            <a:spLocks noGrp="1"/>
          </p:cNvSpPr>
          <p:nvPr>
            <p:ph idx="1"/>
          </p:nvPr>
        </p:nvSpPr>
        <p:spPr>
          <a:xfrm>
            <a:off x="245917" y="1430771"/>
            <a:ext cx="11516591" cy="5001202"/>
          </a:xfrm>
        </p:spPr>
        <p:txBody>
          <a:bodyPr>
            <a:normAutofit/>
          </a:bodyPr>
          <a:lstStyle/>
          <a:p>
            <a:pPr algn="just"/>
            <a:r>
              <a:rPr lang="en-US" dirty="0"/>
              <a:t>Learns a single shared representation space by leveraging multiple types of image-paired data. </a:t>
            </a:r>
          </a:p>
          <a:p>
            <a:pPr algn="just"/>
            <a:r>
              <a:rPr lang="en-US" dirty="0"/>
              <a:t>Does not need datasets where all modalities co-occur with each other. </a:t>
            </a:r>
          </a:p>
          <a:p>
            <a:pPr algn="just"/>
            <a:r>
              <a:rPr lang="en-US" dirty="0"/>
              <a:t>It leverages the binding property of images </a:t>
            </a:r>
          </a:p>
          <a:p>
            <a:pPr lvl="1" algn="just">
              <a:buFont typeface="Wingdings" panose="05000000000000000000" pitchFamily="2" charset="2"/>
              <a:buChar char="ü"/>
            </a:pPr>
            <a:r>
              <a:rPr lang="en-US" dirty="0"/>
              <a:t>just aligning each modality’s embedding to image embeddings leads to an emergent alignment across all of the modalities. </a:t>
            </a:r>
          </a:p>
          <a:p>
            <a:pPr algn="just"/>
            <a:r>
              <a:rPr lang="en-US" dirty="0"/>
              <a:t>IMAGEBIND leverages web-scale (image, text) paired data and combines it with naturally occurring paired data </a:t>
            </a:r>
          </a:p>
          <a:p>
            <a:pPr lvl="1" algn="just">
              <a:buFont typeface="Wingdings" panose="05000000000000000000" pitchFamily="2" charset="2"/>
              <a:buChar char="§"/>
            </a:pPr>
            <a:r>
              <a:rPr lang="en-US" dirty="0"/>
              <a:t>such as (video, audio), (image, depth) etc. to learn a single joint embedding space. </a:t>
            </a:r>
          </a:p>
          <a:p>
            <a:pPr algn="just"/>
            <a:r>
              <a:rPr lang="en-US" dirty="0"/>
              <a:t>Enabling zero-shot recognition capabilities </a:t>
            </a:r>
          </a:p>
          <a:p>
            <a:pPr algn="just"/>
            <a:r>
              <a:rPr lang="en-US" dirty="0"/>
              <a:t>It can be initialized with large-scale vision-language models such as CLIP</a:t>
            </a:r>
          </a:p>
        </p:txBody>
      </p:sp>
    </p:spTree>
    <p:extLst>
      <p:ext uri="{BB962C8B-B14F-4D97-AF65-F5344CB8AC3E}">
        <p14:creationId xmlns:p14="http://schemas.microsoft.com/office/powerpoint/2010/main" val="1921435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7842-31C9-4890-9317-1BA02A686E52}"/>
              </a:ext>
            </a:extLst>
          </p:cNvPr>
          <p:cNvSpPr>
            <a:spLocks noGrp="1"/>
          </p:cNvSpPr>
          <p:nvPr>
            <p:ph type="title"/>
          </p:nvPr>
        </p:nvSpPr>
        <p:spPr>
          <a:xfrm>
            <a:off x="0" y="18255"/>
            <a:ext cx="10515600" cy="823409"/>
          </a:xfrm>
        </p:spPr>
        <p:txBody>
          <a:bodyPr/>
          <a:lstStyle/>
          <a:p>
            <a:r>
              <a:rPr lang="en-US" dirty="0"/>
              <a:t>Binding modalities with images </a:t>
            </a:r>
          </a:p>
        </p:txBody>
      </p:sp>
      <p:sp>
        <p:nvSpPr>
          <p:cNvPr id="4" name="Rectangle 3">
            <a:extLst>
              <a:ext uri="{FF2B5EF4-FFF2-40B4-BE49-F238E27FC236}">
                <a16:creationId xmlns:a16="http://schemas.microsoft.com/office/drawing/2014/main" id="{BC5C8CA2-3C5C-4807-ADB1-F0E4D98A479A}"/>
              </a:ext>
            </a:extLst>
          </p:cNvPr>
          <p:cNvSpPr/>
          <p:nvPr/>
        </p:nvSpPr>
        <p:spPr>
          <a:xfrm>
            <a:off x="76199" y="841664"/>
            <a:ext cx="10616045" cy="6001643"/>
          </a:xfrm>
          <a:prstGeom prst="rect">
            <a:avLst/>
          </a:prstGeom>
        </p:spPr>
        <p:txBody>
          <a:bodyPr wrap="square">
            <a:spAutoFit/>
          </a:bodyPr>
          <a:lstStyle/>
          <a:p>
            <a:pPr marL="342900" indent="-342900">
              <a:buFont typeface="Arial" panose="020B0604020202020204" pitchFamily="34" charset="0"/>
              <a:buChar char="•"/>
            </a:pPr>
            <a:r>
              <a:rPr lang="en-US" sz="2400" dirty="0"/>
              <a:t>IMAGEBIND uses pairs of modalities,</a:t>
            </a:r>
          </a:p>
          <a:p>
            <a:r>
              <a:rPr lang="en-US" sz="2400" dirty="0"/>
              <a:t> </a:t>
            </a:r>
          </a:p>
          <a:p>
            <a:r>
              <a:rPr lang="en-US" sz="2400" dirty="0"/>
              <a:t>	where       represents images and       is another modality, to learn a single 		joint embedding. </a:t>
            </a:r>
          </a:p>
          <a:p>
            <a:endParaRPr lang="en-US" sz="2400" dirty="0"/>
          </a:p>
          <a:p>
            <a:pPr marL="342900" indent="-342900">
              <a:buFont typeface="Arial" panose="020B0604020202020204" pitchFamily="34" charset="0"/>
              <a:buChar char="•"/>
            </a:pPr>
            <a:r>
              <a:rPr lang="en-US" sz="2400" dirty="0"/>
              <a:t>Use large-scale web datasets with (image, text) pairings that span a wide range of semantic concepts. </a:t>
            </a:r>
          </a:p>
          <a:p>
            <a:pPr marL="342900" indent="-342900">
              <a:buFont typeface="Arial" panose="020B0604020202020204" pitchFamily="34" charset="0"/>
              <a:buChar char="•"/>
            </a:pPr>
            <a:r>
              <a:rPr lang="en-US" sz="2400" dirty="0"/>
              <a:t>Additionally, we use the natural, self-supervised pairing of other modalities – </a:t>
            </a:r>
            <a:r>
              <a:rPr lang="en-US" sz="2400" i="1" dirty="0"/>
              <a:t>audio, depth, thermal, and </a:t>
            </a:r>
            <a:r>
              <a:rPr lang="en-US" sz="2400" i="1" dirty="0" err="1"/>
              <a:t>Intertial</a:t>
            </a:r>
            <a:r>
              <a:rPr lang="en-US" sz="2400" i="1" dirty="0"/>
              <a:t> Measurement Unit (IMU) </a:t>
            </a:r>
            <a:r>
              <a:rPr lang="en-US" sz="2400" dirty="0"/>
              <a:t>– </a:t>
            </a:r>
            <a:r>
              <a:rPr lang="en-US" sz="2400" b="1" dirty="0"/>
              <a:t>with images</a:t>
            </a:r>
            <a:r>
              <a:rPr lang="en-US" sz="2400" dirty="0"/>
              <a: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Consider the pair of modalities          with aligned observations. </a:t>
            </a:r>
          </a:p>
          <a:p>
            <a:r>
              <a:rPr lang="en-US" sz="2400" dirty="0"/>
              <a:t>Given an image      and its corresponding observation in the other modality         , we encode them into normalized embeddings: </a:t>
            </a:r>
          </a:p>
          <a:p>
            <a:endParaRPr lang="en-US" sz="2400" dirty="0"/>
          </a:p>
          <a:p>
            <a:endParaRPr lang="en-US" sz="2400" dirty="0"/>
          </a:p>
          <a:p>
            <a:r>
              <a:rPr lang="en-US" sz="2400" dirty="0"/>
              <a:t>                                                                                                 where </a:t>
            </a:r>
            <a:r>
              <a:rPr lang="en-US" sz="2400" i="1" dirty="0"/>
              <a:t>f</a:t>
            </a:r>
            <a:r>
              <a:rPr lang="en-US" sz="2400" dirty="0"/>
              <a:t>, </a:t>
            </a:r>
            <a:r>
              <a:rPr lang="en-US" sz="2400" i="1" dirty="0"/>
              <a:t>g</a:t>
            </a:r>
            <a:r>
              <a:rPr lang="en-US" sz="2400" dirty="0"/>
              <a:t> are deep networks. </a:t>
            </a:r>
          </a:p>
        </p:txBody>
      </p:sp>
      <p:pic>
        <p:nvPicPr>
          <p:cNvPr id="5" name="Picture 4">
            <a:extLst>
              <a:ext uri="{FF2B5EF4-FFF2-40B4-BE49-F238E27FC236}">
                <a16:creationId xmlns:a16="http://schemas.microsoft.com/office/drawing/2014/main" id="{378BF4C1-F6E2-4B20-AF1C-E9CC50AAEBB9}"/>
              </a:ext>
            </a:extLst>
          </p:cNvPr>
          <p:cNvPicPr>
            <a:picLocks noChangeAspect="1"/>
          </p:cNvPicPr>
          <p:nvPr/>
        </p:nvPicPr>
        <p:blipFill>
          <a:blip r:embed="rId2"/>
          <a:stretch>
            <a:fillRect/>
          </a:stretch>
        </p:blipFill>
        <p:spPr>
          <a:xfrm>
            <a:off x="4843462" y="945632"/>
            <a:ext cx="828675" cy="323850"/>
          </a:xfrm>
          <a:prstGeom prst="rect">
            <a:avLst/>
          </a:prstGeom>
        </p:spPr>
      </p:pic>
      <p:pic>
        <p:nvPicPr>
          <p:cNvPr id="6" name="Picture 5">
            <a:extLst>
              <a:ext uri="{FF2B5EF4-FFF2-40B4-BE49-F238E27FC236}">
                <a16:creationId xmlns:a16="http://schemas.microsoft.com/office/drawing/2014/main" id="{2D9D56BB-9ACB-440E-9462-913E8890733A}"/>
              </a:ext>
            </a:extLst>
          </p:cNvPr>
          <p:cNvPicPr>
            <a:picLocks noChangeAspect="1"/>
          </p:cNvPicPr>
          <p:nvPr/>
        </p:nvPicPr>
        <p:blipFill>
          <a:blip r:embed="rId3"/>
          <a:stretch>
            <a:fillRect/>
          </a:stretch>
        </p:blipFill>
        <p:spPr>
          <a:xfrm>
            <a:off x="1999817" y="1709429"/>
            <a:ext cx="266700" cy="276225"/>
          </a:xfrm>
          <a:prstGeom prst="rect">
            <a:avLst/>
          </a:prstGeom>
        </p:spPr>
      </p:pic>
      <p:pic>
        <p:nvPicPr>
          <p:cNvPr id="7" name="Picture 6">
            <a:extLst>
              <a:ext uri="{FF2B5EF4-FFF2-40B4-BE49-F238E27FC236}">
                <a16:creationId xmlns:a16="http://schemas.microsoft.com/office/drawing/2014/main" id="{22632B18-C562-4197-A7D9-1F74D056BBD8}"/>
              </a:ext>
            </a:extLst>
          </p:cNvPr>
          <p:cNvPicPr>
            <a:picLocks noChangeAspect="1"/>
          </p:cNvPicPr>
          <p:nvPr/>
        </p:nvPicPr>
        <p:blipFill>
          <a:blip r:embed="rId4"/>
          <a:stretch>
            <a:fillRect/>
          </a:stretch>
        </p:blipFill>
        <p:spPr>
          <a:xfrm>
            <a:off x="5208441" y="1699904"/>
            <a:ext cx="361950" cy="285750"/>
          </a:xfrm>
          <a:prstGeom prst="rect">
            <a:avLst/>
          </a:prstGeom>
        </p:spPr>
      </p:pic>
      <p:pic>
        <p:nvPicPr>
          <p:cNvPr id="8" name="Picture 7">
            <a:extLst>
              <a:ext uri="{FF2B5EF4-FFF2-40B4-BE49-F238E27FC236}">
                <a16:creationId xmlns:a16="http://schemas.microsoft.com/office/drawing/2014/main" id="{4A7ACBFE-2F26-4143-8C3E-8567681DD409}"/>
              </a:ext>
            </a:extLst>
          </p:cNvPr>
          <p:cNvPicPr>
            <a:picLocks noChangeAspect="1"/>
          </p:cNvPicPr>
          <p:nvPr/>
        </p:nvPicPr>
        <p:blipFill>
          <a:blip r:embed="rId2"/>
          <a:stretch>
            <a:fillRect/>
          </a:stretch>
        </p:blipFill>
        <p:spPr>
          <a:xfrm>
            <a:off x="4014787" y="4556550"/>
            <a:ext cx="828675" cy="323850"/>
          </a:xfrm>
          <a:prstGeom prst="rect">
            <a:avLst/>
          </a:prstGeom>
        </p:spPr>
      </p:pic>
      <p:pic>
        <p:nvPicPr>
          <p:cNvPr id="9" name="Picture 8">
            <a:extLst>
              <a:ext uri="{FF2B5EF4-FFF2-40B4-BE49-F238E27FC236}">
                <a16:creationId xmlns:a16="http://schemas.microsoft.com/office/drawing/2014/main" id="{71733EBF-EFED-4F35-9B0B-E20B1DAB7E6E}"/>
              </a:ext>
            </a:extLst>
          </p:cNvPr>
          <p:cNvPicPr>
            <a:picLocks noChangeAspect="1"/>
          </p:cNvPicPr>
          <p:nvPr/>
        </p:nvPicPr>
        <p:blipFill>
          <a:blip r:embed="rId5"/>
          <a:stretch>
            <a:fillRect/>
          </a:stretch>
        </p:blipFill>
        <p:spPr>
          <a:xfrm>
            <a:off x="4371109" y="5744873"/>
            <a:ext cx="4810125" cy="542925"/>
          </a:xfrm>
          <a:prstGeom prst="rect">
            <a:avLst/>
          </a:prstGeom>
        </p:spPr>
      </p:pic>
      <p:pic>
        <p:nvPicPr>
          <p:cNvPr id="10" name="Picture 9">
            <a:extLst>
              <a:ext uri="{FF2B5EF4-FFF2-40B4-BE49-F238E27FC236}">
                <a16:creationId xmlns:a16="http://schemas.microsoft.com/office/drawing/2014/main" id="{EBA1CE34-B5F6-4703-8391-0965C073522A}"/>
              </a:ext>
            </a:extLst>
          </p:cNvPr>
          <p:cNvPicPr>
            <a:picLocks noChangeAspect="1"/>
          </p:cNvPicPr>
          <p:nvPr/>
        </p:nvPicPr>
        <p:blipFill>
          <a:blip r:embed="rId6"/>
          <a:stretch>
            <a:fillRect/>
          </a:stretch>
        </p:blipFill>
        <p:spPr>
          <a:xfrm>
            <a:off x="2147454" y="4984696"/>
            <a:ext cx="293856" cy="276225"/>
          </a:xfrm>
          <a:prstGeom prst="rect">
            <a:avLst/>
          </a:prstGeom>
        </p:spPr>
      </p:pic>
      <p:pic>
        <p:nvPicPr>
          <p:cNvPr id="11" name="Picture 10">
            <a:extLst>
              <a:ext uri="{FF2B5EF4-FFF2-40B4-BE49-F238E27FC236}">
                <a16:creationId xmlns:a16="http://schemas.microsoft.com/office/drawing/2014/main" id="{B4BBFEBD-23E7-4DC4-9E44-34789591D2D6}"/>
              </a:ext>
            </a:extLst>
          </p:cNvPr>
          <p:cNvPicPr>
            <a:picLocks noChangeAspect="1"/>
          </p:cNvPicPr>
          <p:nvPr/>
        </p:nvPicPr>
        <p:blipFill>
          <a:blip r:embed="rId7"/>
          <a:stretch>
            <a:fillRect/>
          </a:stretch>
        </p:blipFill>
        <p:spPr>
          <a:xfrm>
            <a:off x="9547950" y="4998028"/>
            <a:ext cx="371206" cy="268411"/>
          </a:xfrm>
          <a:prstGeom prst="rect">
            <a:avLst/>
          </a:prstGeom>
        </p:spPr>
      </p:pic>
    </p:spTree>
    <p:extLst>
      <p:ext uri="{BB962C8B-B14F-4D97-AF65-F5344CB8AC3E}">
        <p14:creationId xmlns:p14="http://schemas.microsoft.com/office/powerpoint/2010/main" val="2190021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5FAA20-77BC-4DB6-90FF-89782668E9C5}"/>
              </a:ext>
            </a:extLst>
          </p:cNvPr>
          <p:cNvSpPr>
            <a:spLocks noGrp="1"/>
          </p:cNvSpPr>
          <p:nvPr>
            <p:ph idx="1"/>
          </p:nvPr>
        </p:nvSpPr>
        <p:spPr>
          <a:xfrm>
            <a:off x="41564" y="952789"/>
            <a:ext cx="11481954" cy="1696893"/>
          </a:xfrm>
        </p:spPr>
        <p:txBody>
          <a:bodyPr/>
          <a:lstStyle/>
          <a:p>
            <a:r>
              <a:rPr lang="en-US" dirty="0"/>
              <a:t>The embedding and encoders are optimized using </a:t>
            </a:r>
            <a:r>
              <a:rPr lang="en-US" dirty="0" err="1"/>
              <a:t>InfoNCE</a:t>
            </a:r>
            <a:r>
              <a:rPr lang="en-US" dirty="0"/>
              <a:t> loss:</a:t>
            </a:r>
          </a:p>
          <a:p>
            <a:endParaRPr lang="en-US" dirty="0"/>
          </a:p>
        </p:txBody>
      </p:sp>
      <p:pic>
        <p:nvPicPr>
          <p:cNvPr id="4" name="Picture 3">
            <a:extLst>
              <a:ext uri="{FF2B5EF4-FFF2-40B4-BE49-F238E27FC236}">
                <a16:creationId xmlns:a16="http://schemas.microsoft.com/office/drawing/2014/main" id="{5F6E6C14-011F-40C0-9CF9-66FBE3DF5BF5}"/>
              </a:ext>
            </a:extLst>
          </p:cNvPr>
          <p:cNvPicPr>
            <a:picLocks noChangeAspect="1"/>
          </p:cNvPicPr>
          <p:nvPr/>
        </p:nvPicPr>
        <p:blipFill rotWithShape="1">
          <a:blip r:embed="rId3"/>
          <a:srcRect r="1117"/>
          <a:stretch/>
        </p:blipFill>
        <p:spPr>
          <a:xfrm>
            <a:off x="3223348" y="1356446"/>
            <a:ext cx="6510106" cy="1095809"/>
          </a:xfrm>
          <a:prstGeom prst="rect">
            <a:avLst/>
          </a:prstGeom>
        </p:spPr>
      </p:pic>
      <p:sp>
        <p:nvSpPr>
          <p:cNvPr id="5" name="Title 1">
            <a:extLst>
              <a:ext uri="{FF2B5EF4-FFF2-40B4-BE49-F238E27FC236}">
                <a16:creationId xmlns:a16="http://schemas.microsoft.com/office/drawing/2014/main" id="{1143E75C-8FBE-4AE3-BDA4-4A93F94A5CFB}"/>
              </a:ext>
            </a:extLst>
          </p:cNvPr>
          <p:cNvSpPr>
            <a:spLocks noGrp="1"/>
          </p:cNvSpPr>
          <p:nvPr>
            <p:ph type="title"/>
          </p:nvPr>
        </p:nvSpPr>
        <p:spPr>
          <a:xfrm>
            <a:off x="0" y="18255"/>
            <a:ext cx="10515600" cy="823409"/>
          </a:xfrm>
        </p:spPr>
        <p:txBody>
          <a:bodyPr/>
          <a:lstStyle/>
          <a:p>
            <a:r>
              <a:rPr lang="en-US" dirty="0"/>
              <a:t>Binding modalities with images </a:t>
            </a:r>
          </a:p>
        </p:txBody>
      </p:sp>
      <p:pic>
        <p:nvPicPr>
          <p:cNvPr id="6" name="Picture 5">
            <a:extLst>
              <a:ext uri="{FF2B5EF4-FFF2-40B4-BE49-F238E27FC236}">
                <a16:creationId xmlns:a16="http://schemas.microsoft.com/office/drawing/2014/main" id="{405F231F-6497-4ECE-B989-92560FB043CD}"/>
              </a:ext>
            </a:extLst>
          </p:cNvPr>
          <p:cNvPicPr>
            <a:picLocks noChangeAspect="1"/>
          </p:cNvPicPr>
          <p:nvPr/>
        </p:nvPicPr>
        <p:blipFill>
          <a:blip r:embed="rId4"/>
          <a:stretch>
            <a:fillRect/>
          </a:stretch>
        </p:blipFill>
        <p:spPr>
          <a:xfrm>
            <a:off x="2379084" y="2890837"/>
            <a:ext cx="7724775" cy="1076325"/>
          </a:xfrm>
          <a:prstGeom prst="rect">
            <a:avLst/>
          </a:prstGeom>
        </p:spPr>
      </p:pic>
      <p:pic>
        <p:nvPicPr>
          <p:cNvPr id="7" name="Picture 6">
            <a:extLst>
              <a:ext uri="{FF2B5EF4-FFF2-40B4-BE49-F238E27FC236}">
                <a16:creationId xmlns:a16="http://schemas.microsoft.com/office/drawing/2014/main" id="{D9401BA5-D87A-4350-AFCA-DEA2C1318B44}"/>
              </a:ext>
            </a:extLst>
          </p:cNvPr>
          <p:cNvPicPr>
            <a:picLocks noChangeAspect="1"/>
          </p:cNvPicPr>
          <p:nvPr/>
        </p:nvPicPr>
        <p:blipFill>
          <a:blip r:embed="rId5"/>
          <a:stretch>
            <a:fillRect/>
          </a:stretch>
        </p:blipFill>
        <p:spPr>
          <a:xfrm>
            <a:off x="2379084" y="4103543"/>
            <a:ext cx="7686675" cy="1581150"/>
          </a:xfrm>
          <a:prstGeom prst="rect">
            <a:avLst/>
          </a:prstGeom>
        </p:spPr>
      </p:pic>
    </p:spTree>
    <p:extLst>
      <p:ext uri="{BB962C8B-B14F-4D97-AF65-F5344CB8AC3E}">
        <p14:creationId xmlns:p14="http://schemas.microsoft.com/office/powerpoint/2010/main" val="4124976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B6A461-A330-4CC7-9E95-74ABFAFCAB66}"/>
              </a:ext>
            </a:extLst>
          </p:cNvPr>
          <p:cNvPicPr>
            <a:picLocks noChangeAspect="1"/>
          </p:cNvPicPr>
          <p:nvPr/>
        </p:nvPicPr>
        <p:blipFill>
          <a:blip r:embed="rId2"/>
          <a:stretch>
            <a:fillRect/>
          </a:stretch>
        </p:blipFill>
        <p:spPr>
          <a:xfrm>
            <a:off x="621722" y="214745"/>
            <a:ext cx="10948555" cy="5780810"/>
          </a:xfrm>
          <a:prstGeom prst="rect">
            <a:avLst/>
          </a:prstGeom>
        </p:spPr>
      </p:pic>
    </p:spTree>
    <p:extLst>
      <p:ext uri="{BB962C8B-B14F-4D97-AF65-F5344CB8AC3E}">
        <p14:creationId xmlns:p14="http://schemas.microsoft.com/office/powerpoint/2010/main" val="13074998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F44874-96C7-4158-AC04-D8C08679C37B}"/>
              </a:ext>
            </a:extLst>
          </p:cNvPr>
          <p:cNvPicPr>
            <a:picLocks noChangeAspect="1"/>
          </p:cNvPicPr>
          <p:nvPr/>
        </p:nvPicPr>
        <p:blipFill>
          <a:blip r:embed="rId3"/>
          <a:stretch>
            <a:fillRect/>
          </a:stretch>
        </p:blipFill>
        <p:spPr>
          <a:xfrm>
            <a:off x="363682" y="581040"/>
            <a:ext cx="11738003" cy="3783141"/>
          </a:xfrm>
          <a:prstGeom prst="rect">
            <a:avLst/>
          </a:prstGeom>
        </p:spPr>
      </p:pic>
    </p:spTree>
    <p:extLst>
      <p:ext uri="{BB962C8B-B14F-4D97-AF65-F5344CB8AC3E}">
        <p14:creationId xmlns:p14="http://schemas.microsoft.com/office/powerpoint/2010/main" val="984211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F4163-C4C1-4024-90EF-B3DBE77EB99A}"/>
              </a:ext>
            </a:extLst>
          </p:cNvPr>
          <p:cNvSpPr>
            <a:spLocks noGrp="1"/>
          </p:cNvSpPr>
          <p:nvPr>
            <p:ph type="title"/>
          </p:nvPr>
        </p:nvSpPr>
        <p:spPr>
          <a:xfrm>
            <a:off x="0" y="0"/>
            <a:ext cx="10515600" cy="1325563"/>
          </a:xfrm>
        </p:spPr>
        <p:txBody>
          <a:bodyPr/>
          <a:lstStyle/>
          <a:p>
            <a:r>
              <a:rPr lang="en-US" dirty="0"/>
              <a:t>Implementation: Encoding modalities</a:t>
            </a:r>
          </a:p>
        </p:txBody>
      </p:sp>
      <p:sp>
        <p:nvSpPr>
          <p:cNvPr id="4" name="Rectangle 3">
            <a:extLst>
              <a:ext uri="{FF2B5EF4-FFF2-40B4-BE49-F238E27FC236}">
                <a16:creationId xmlns:a16="http://schemas.microsoft.com/office/drawing/2014/main" id="{56DF754D-3EC1-47A8-B443-8599FB072BD5}"/>
              </a:ext>
            </a:extLst>
          </p:cNvPr>
          <p:cNvSpPr/>
          <p:nvPr/>
        </p:nvSpPr>
        <p:spPr>
          <a:xfrm>
            <a:off x="96981" y="1204299"/>
            <a:ext cx="11644745" cy="4154984"/>
          </a:xfrm>
          <a:prstGeom prst="rect">
            <a:avLst/>
          </a:prstGeom>
        </p:spPr>
        <p:txBody>
          <a:bodyPr wrap="square">
            <a:spAutoFit/>
          </a:bodyPr>
          <a:lstStyle/>
          <a:p>
            <a:pPr marL="342900" indent="-342900" algn="just">
              <a:buFont typeface="Arial" panose="020B0604020202020204" pitchFamily="34" charset="0"/>
              <a:buChar char="•"/>
            </a:pPr>
            <a:r>
              <a:rPr lang="en-US" sz="2400" dirty="0"/>
              <a:t>Uses a Transformer architecture (</a:t>
            </a:r>
            <a:r>
              <a:rPr lang="en-US" sz="2400" dirty="0" err="1"/>
              <a:t>ViT</a:t>
            </a:r>
            <a:r>
              <a:rPr lang="en-US" sz="2400" dirty="0"/>
              <a:t>) for all the modality encoders</a:t>
            </a:r>
          </a:p>
          <a:p>
            <a:pPr marL="342900" indent="-342900" algn="just">
              <a:buFont typeface="Arial" panose="020B0604020202020204" pitchFamily="34" charset="0"/>
              <a:buChar char="•"/>
            </a:pPr>
            <a:r>
              <a:rPr lang="en-US" sz="2400" dirty="0"/>
              <a:t>For encoding audio, converted into spectrograms. </a:t>
            </a:r>
          </a:p>
          <a:p>
            <a:pPr marL="342900" indent="-342900" algn="just">
              <a:buFont typeface="Arial" panose="020B0604020202020204" pitchFamily="34" charset="0"/>
              <a:buChar char="•"/>
            </a:pPr>
            <a:r>
              <a:rPr lang="en-US" sz="2400" dirty="0"/>
              <a:t>As the spectrogram is also a 2D signal like an image, we use a </a:t>
            </a:r>
            <a:r>
              <a:rPr lang="en-US" sz="2400" dirty="0" err="1"/>
              <a:t>ViT</a:t>
            </a:r>
            <a:endParaRPr lang="en-US" sz="2400" dirty="0"/>
          </a:p>
          <a:p>
            <a:pPr marL="342900" indent="-342900" algn="just">
              <a:buFont typeface="Arial" panose="020B0604020202020204" pitchFamily="34" charset="0"/>
              <a:buChar char="•"/>
            </a:pPr>
            <a:r>
              <a:rPr lang="en-US" sz="2400" dirty="0" err="1"/>
              <a:t>ImageBind</a:t>
            </a:r>
            <a:r>
              <a:rPr lang="en-US" sz="2400" dirty="0"/>
              <a:t> treats thermal images and depth images as one-channel images and also use </a:t>
            </a:r>
            <a:r>
              <a:rPr lang="en-US" sz="2400" dirty="0" err="1"/>
              <a:t>ViT</a:t>
            </a:r>
            <a:r>
              <a:rPr lang="en-US" sz="2400" dirty="0"/>
              <a:t> to encode them</a:t>
            </a:r>
          </a:p>
          <a:p>
            <a:pPr marL="342900" indent="-342900" algn="just">
              <a:buFont typeface="Arial" panose="020B0604020202020204" pitchFamily="34" charset="0"/>
              <a:buChar char="•"/>
            </a:pPr>
            <a:r>
              <a:rPr lang="en-US" sz="2400" dirty="0"/>
              <a:t>IMU reading are projected using a 1D convolution with a kernel size of 8 and encoded using a Transformer. </a:t>
            </a:r>
          </a:p>
          <a:p>
            <a:pPr marL="342900" indent="-342900" algn="just">
              <a:buFont typeface="Arial" panose="020B0604020202020204" pitchFamily="34" charset="0"/>
              <a:buChar char="•"/>
            </a:pPr>
            <a:r>
              <a:rPr lang="en-US" sz="2400" dirty="0"/>
              <a:t>Finally, we follow the text encoder design from CLIP</a:t>
            </a:r>
          </a:p>
          <a:p>
            <a:pPr marL="342900" indent="-342900" algn="just">
              <a:buFont typeface="Arial" panose="020B0604020202020204" pitchFamily="34" charset="0"/>
              <a:buChar char="•"/>
            </a:pPr>
            <a:r>
              <a:rPr lang="en-US" sz="2400" dirty="0"/>
              <a:t>Used separate encoders for images, text, audio, thermal images, depth images, and IMU. </a:t>
            </a:r>
          </a:p>
          <a:p>
            <a:pPr marL="342900" indent="-342900" algn="just">
              <a:buFont typeface="Arial" panose="020B0604020202020204" pitchFamily="34" charset="0"/>
              <a:buChar char="•"/>
            </a:pPr>
            <a:r>
              <a:rPr lang="en-US" sz="2400" dirty="0"/>
              <a:t>Added a modality-specific linear projection head on each encoder to obtain a fixed size d dimensional embedding</a:t>
            </a:r>
          </a:p>
        </p:txBody>
      </p:sp>
    </p:spTree>
    <p:extLst>
      <p:ext uri="{BB962C8B-B14F-4D97-AF65-F5344CB8AC3E}">
        <p14:creationId xmlns:p14="http://schemas.microsoft.com/office/powerpoint/2010/main" val="24297011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5AEB0-B98B-4BD2-9A39-47C34071CB29}"/>
              </a:ext>
            </a:extLst>
          </p:cNvPr>
          <p:cNvSpPr>
            <a:spLocks noGrp="1"/>
          </p:cNvSpPr>
          <p:nvPr>
            <p:ph type="title"/>
          </p:nvPr>
        </p:nvSpPr>
        <p:spPr>
          <a:xfrm>
            <a:off x="0" y="0"/>
            <a:ext cx="10515600" cy="611620"/>
          </a:xfrm>
        </p:spPr>
        <p:txBody>
          <a:bodyPr>
            <a:normAutofit fontScale="90000"/>
          </a:bodyPr>
          <a:lstStyle/>
          <a:p>
            <a:r>
              <a:rPr lang="en-US" dirty="0"/>
              <a:t>Experiments</a:t>
            </a:r>
          </a:p>
        </p:txBody>
      </p:sp>
      <p:sp>
        <p:nvSpPr>
          <p:cNvPr id="3" name="Content Placeholder 2">
            <a:extLst>
              <a:ext uri="{FF2B5EF4-FFF2-40B4-BE49-F238E27FC236}">
                <a16:creationId xmlns:a16="http://schemas.microsoft.com/office/drawing/2014/main" id="{82F70480-900B-4AC3-916E-90E0A917C9DA}"/>
              </a:ext>
            </a:extLst>
          </p:cNvPr>
          <p:cNvSpPr>
            <a:spLocks noGrp="1"/>
          </p:cNvSpPr>
          <p:nvPr>
            <p:ph idx="1"/>
          </p:nvPr>
        </p:nvSpPr>
        <p:spPr>
          <a:xfrm>
            <a:off x="0" y="1191780"/>
            <a:ext cx="5288973" cy="2237220"/>
          </a:xfrm>
        </p:spPr>
        <p:txBody>
          <a:bodyPr>
            <a:normAutofit fontScale="92500" lnSpcReduction="10000"/>
          </a:bodyPr>
          <a:lstStyle/>
          <a:p>
            <a:pPr marL="0" indent="0">
              <a:buNone/>
            </a:pPr>
            <a:r>
              <a:rPr lang="en-US" dirty="0" err="1"/>
              <a:t>Audioset</a:t>
            </a:r>
            <a:r>
              <a:rPr lang="en-US" dirty="0"/>
              <a:t> dataset-&gt; (video, audio) </a:t>
            </a:r>
          </a:p>
          <a:p>
            <a:pPr marL="0" indent="0">
              <a:buNone/>
            </a:pPr>
            <a:r>
              <a:rPr lang="en-US" dirty="0"/>
              <a:t>Sun RGBD dataset-&gt; (image, depth)</a:t>
            </a:r>
          </a:p>
          <a:p>
            <a:pPr marL="0" indent="0">
              <a:buNone/>
            </a:pPr>
            <a:r>
              <a:rPr lang="en-US" dirty="0"/>
              <a:t>LLVIP dataset-&gt; (image, thermal)</a:t>
            </a:r>
          </a:p>
          <a:p>
            <a:pPr marL="0" indent="0">
              <a:buNone/>
            </a:pPr>
            <a:r>
              <a:rPr lang="en-US" dirty="0"/>
              <a:t>Ego4D dataset-&gt; (video, IMU)</a:t>
            </a:r>
          </a:p>
          <a:p>
            <a:pPr marL="0" indent="0">
              <a:buNone/>
            </a:pPr>
            <a:r>
              <a:rPr lang="en-US" dirty="0"/>
              <a:t>Large-scale web data-&gt; (image, text)</a:t>
            </a:r>
          </a:p>
        </p:txBody>
      </p:sp>
      <p:sp>
        <p:nvSpPr>
          <p:cNvPr id="4" name="Content Placeholder 2">
            <a:extLst>
              <a:ext uri="{FF2B5EF4-FFF2-40B4-BE49-F238E27FC236}">
                <a16:creationId xmlns:a16="http://schemas.microsoft.com/office/drawing/2014/main" id="{5ECF8AC7-EAE9-46CA-9660-7F11968F72AA}"/>
              </a:ext>
            </a:extLst>
          </p:cNvPr>
          <p:cNvSpPr txBox="1">
            <a:spLocks/>
          </p:cNvSpPr>
          <p:nvPr/>
        </p:nvSpPr>
        <p:spPr>
          <a:xfrm>
            <a:off x="5902036" y="1105189"/>
            <a:ext cx="6289964" cy="2237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CLIP-&gt; (image, text)</a:t>
            </a:r>
          </a:p>
          <a:p>
            <a:pPr marL="0" indent="0">
              <a:buFont typeface="Arial" panose="020B0604020202020204" pitchFamily="34" charset="0"/>
              <a:buNone/>
            </a:pPr>
            <a:r>
              <a:rPr lang="en-US" dirty="0" err="1"/>
              <a:t>AudioCLIP</a:t>
            </a:r>
            <a:r>
              <a:rPr lang="en-US" dirty="0"/>
              <a:t>-&gt;(audio, text)</a:t>
            </a:r>
          </a:p>
          <a:p>
            <a:pPr marL="0" indent="0">
              <a:buFont typeface="Arial" panose="020B0604020202020204" pitchFamily="34" charset="0"/>
              <a:buNone/>
            </a:pPr>
            <a:r>
              <a:rPr lang="en-US" dirty="0" err="1"/>
              <a:t>ImageBind</a:t>
            </a:r>
            <a:r>
              <a:rPr lang="en-US" dirty="0"/>
              <a:t>-&gt; (image, text), (image, audio)</a:t>
            </a:r>
          </a:p>
        </p:txBody>
      </p:sp>
      <p:sp>
        <p:nvSpPr>
          <p:cNvPr id="5" name="TextBox 4">
            <a:extLst>
              <a:ext uri="{FF2B5EF4-FFF2-40B4-BE49-F238E27FC236}">
                <a16:creationId xmlns:a16="http://schemas.microsoft.com/office/drawing/2014/main" id="{1549952A-08B6-4B88-B3EE-25B4FC616AF6}"/>
              </a:ext>
            </a:extLst>
          </p:cNvPr>
          <p:cNvSpPr txBox="1"/>
          <p:nvPr/>
        </p:nvSpPr>
        <p:spPr>
          <a:xfrm>
            <a:off x="0" y="668560"/>
            <a:ext cx="3948545" cy="523220"/>
          </a:xfrm>
          <a:prstGeom prst="rect">
            <a:avLst/>
          </a:prstGeom>
          <a:noFill/>
        </p:spPr>
        <p:txBody>
          <a:bodyPr wrap="square" rtlCol="0">
            <a:spAutoFit/>
          </a:bodyPr>
          <a:lstStyle/>
          <a:p>
            <a:r>
              <a:rPr lang="en-US" sz="2800" u="sng" dirty="0" err="1"/>
              <a:t>ImageBind</a:t>
            </a:r>
            <a:r>
              <a:rPr lang="en-US" sz="2800" u="sng" dirty="0"/>
              <a:t> dataset:</a:t>
            </a:r>
          </a:p>
        </p:txBody>
      </p:sp>
      <p:sp>
        <p:nvSpPr>
          <p:cNvPr id="6" name="TextBox 5">
            <a:extLst>
              <a:ext uri="{FF2B5EF4-FFF2-40B4-BE49-F238E27FC236}">
                <a16:creationId xmlns:a16="http://schemas.microsoft.com/office/drawing/2014/main" id="{35FF000E-8F66-41AA-AAB1-48E828D2BDEE}"/>
              </a:ext>
            </a:extLst>
          </p:cNvPr>
          <p:cNvSpPr txBox="1"/>
          <p:nvPr/>
        </p:nvSpPr>
        <p:spPr>
          <a:xfrm>
            <a:off x="8603677" y="2888673"/>
            <a:ext cx="3377044" cy="830997"/>
          </a:xfrm>
          <a:prstGeom prst="rect">
            <a:avLst/>
          </a:prstGeom>
          <a:noFill/>
        </p:spPr>
        <p:txBody>
          <a:bodyPr wrap="square" rtlCol="0">
            <a:spAutoFit/>
          </a:bodyPr>
          <a:lstStyle/>
          <a:p>
            <a:r>
              <a:rPr lang="en-US" sz="2400" i="1" dirty="0"/>
              <a:t>termed as emergent zero shot classification</a:t>
            </a:r>
          </a:p>
        </p:txBody>
      </p:sp>
      <p:cxnSp>
        <p:nvCxnSpPr>
          <p:cNvPr id="8" name="Connector: Elbow 7">
            <a:extLst>
              <a:ext uri="{FF2B5EF4-FFF2-40B4-BE49-F238E27FC236}">
                <a16:creationId xmlns:a16="http://schemas.microsoft.com/office/drawing/2014/main" id="{67EA7071-3E0A-4CA5-A1D4-18444C16564A}"/>
              </a:ext>
            </a:extLst>
          </p:cNvPr>
          <p:cNvCxnSpPr>
            <a:cxnSpLocks/>
            <a:endCxn id="6" idx="1"/>
          </p:cNvCxnSpPr>
          <p:nvPr/>
        </p:nvCxnSpPr>
        <p:spPr>
          <a:xfrm rot="16200000" flipH="1">
            <a:off x="8101518" y="2802013"/>
            <a:ext cx="675272" cy="3290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360DB43-A79A-4132-BAB4-90179218F0F5}"/>
              </a:ext>
            </a:extLst>
          </p:cNvPr>
          <p:cNvSpPr/>
          <p:nvPr/>
        </p:nvSpPr>
        <p:spPr>
          <a:xfrm>
            <a:off x="150667" y="4475657"/>
            <a:ext cx="11830053" cy="954107"/>
          </a:xfrm>
          <a:prstGeom prst="rect">
            <a:avLst/>
          </a:prstGeom>
        </p:spPr>
        <p:txBody>
          <a:bodyPr wrap="square">
            <a:spAutoFit/>
          </a:bodyPr>
          <a:lstStyle/>
          <a:p>
            <a:pPr marL="457200" indent="-457200">
              <a:buFont typeface="Arial" panose="020B0604020202020204" pitchFamily="34" charset="0"/>
              <a:buChar char="•"/>
            </a:pPr>
            <a:r>
              <a:rPr lang="en-US" sz="2800" dirty="0"/>
              <a:t>IMAGEBIND outperforms prior methods on zero-shot retrieval and has comparable performance on the classification task.</a:t>
            </a:r>
          </a:p>
        </p:txBody>
      </p:sp>
      <p:sp>
        <p:nvSpPr>
          <p:cNvPr id="12" name="Rectangle 11">
            <a:extLst>
              <a:ext uri="{FF2B5EF4-FFF2-40B4-BE49-F238E27FC236}">
                <a16:creationId xmlns:a16="http://schemas.microsoft.com/office/drawing/2014/main" id="{FC26E1A5-ABBF-467E-8AF4-81DD114DB4C6}"/>
              </a:ext>
            </a:extLst>
          </p:cNvPr>
          <p:cNvSpPr/>
          <p:nvPr/>
        </p:nvSpPr>
        <p:spPr>
          <a:xfrm>
            <a:off x="5902036" y="717034"/>
            <a:ext cx="4208716" cy="461665"/>
          </a:xfrm>
          <a:prstGeom prst="rect">
            <a:avLst/>
          </a:prstGeom>
        </p:spPr>
        <p:txBody>
          <a:bodyPr wrap="none">
            <a:spAutoFit/>
          </a:bodyPr>
          <a:lstStyle/>
          <a:p>
            <a:r>
              <a:rPr lang="en-US" sz="2400" u="sng" dirty="0"/>
              <a:t>Emergent zero-shot vs zero-shot</a:t>
            </a:r>
          </a:p>
        </p:txBody>
      </p:sp>
    </p:spTree>
    <p:extLst>
      <p:ext uri="{BB962C8B-B14F-4D97-AF65-F5344CB8AC3E}">
        <p14:creationId xmlns:p14="http://schemas.microsoft.com/office/powerpoint/2010/main" val="3850378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2BA4385-22E1-482B-B0B6-F871EE824135}"/>
              </a:ext>
            </a:extLst>
          </p:cNvPr>
          <p:cNvSpPr>
            <a:spLocks noGrp="1"/>
          </p:cNvSpPr>
          <p:nvPr>
            <p:ph type="title"/>
          </p:nvPr>
        </p:nvSpPr>
        <p:spPr>
          <a:xfrm>
            <a:off x="0" y="0"/>
            <a:ext cx="10515600" cy="611620"/>
          </a:xfrm>
        </p:spPr>
        <p:txBody>
          <a:bodyPr>
            <a:normAutofit fontScale="90000"/>
          </a:bodyPr>
          <a:lstStyle/>
          <a:p>
            <a:r>
              <a:rPr lang="en-US" dirty="0"/>
              <a:t>Experiments</a:t>
            </a:r>
          </a:p>
        </p:txBody>
      </p:sp>
      <p:sp>
        <p:nvSpPr>
          <p:cNvPr id="5" name="Rectangle 4">
            <a:extLst>
              <a:ext uri="{FF2B5EF4-FFF2-40B4-BE49-F238E27FC236}">
                <a16:creationId xmlns:a16="http://schemas.microsoft.com/office/drawing/2014/main" id="{919A9345-9D76-4BB1-A512-F13D366F56BB}"/>
              </a:ext>
            </a:extLst>
          </p:cNvPr>
          <p:cNvSpPr/>
          <p:nvPr/>
        </p:nvSpPr>
        <p:spPr>
          <a:xfrm>
            <a:off x="86592" y="611620"/>
            <a:ext cx="10761518" cy="830997"/>
          </a:xfrm>
          <a:prstGeom prst="rect">
            <a:avLst/>
          </a:prstGeom>
        </p:spPr>
        <p:txBody>
          <a:bodyPr wrap="square">
            <a:spAutoFit/>
          </a:bodyPr>
          <a:lstStyle/>
          <a:p>
            <a:pPr marL="342900" indent="-342900">
              <a:buFont typeface="Arial" panose="020B0604020202020204" pitchFamily="34" charset="0"/>
              <a:buChar char="•"/>
            </a:pPr>
            <a:r>
              <a:rPr lang="en-US" sz="2400" dirty="0"/>
              <a:t>Evaluation the label-efficiency of IMAGEBIND by evaluating on few-shot classification.</a:t>
            </a:r>
          </a:p>
        </p:txBody>
      </p:sp>
      <p:pic>
        <p:nvPicPr>
          <p:cNvPr id="6" name="Picture 5">
            <a:extLst>
              <a:ext uri="{FF2B5EF4-FFF2-40B4-BE49-F238E27FC236}">
                <a16:creationId xmlns:a16="http://schemas.microsoft.com/office/drawing/2014/main" id="{C86E2431-6C1A-4438-9A73-3DD05FC224F7}"/>
              </a:ext>
            </a:extLst>
          </p:cNvPr>
          <p:cNvPicPr>
            <a:picLocks noChangeAspect="1"/>
          </p:cNvPicPr>
          <p:nvPr/>
        </p:nvPicPr>
        <p:blipFill>
          <a:blip r:embed="rId3"/>
          <a:stretch>
            <a:fillRect/>
          </a:stretch>
        </p:blipFill>
        <p:spPr>
          <a:xfrm>
            <a:off x="2504209" y="1442617"/>
            <a:ext cx="5476010" cy="4913713"/>
          </a:xfrm>
          <a:prstGeom prst="rect">
            <a:avLst/>
          </a:prstGeom>
        </p:spPr>
      </p:pic>
      <p:sp>
        <p:nvSpPr>
          <p:cNvPr id="7" name="Rectangle 6">
            <a:extLst>
              <a:ext uri="{FF2B5EF4-FFF2-40B4-BE49-F238E27FC236}">
                <a16:creationId xmlns:a16="http://schemas.microsoft.com/office/drawing/2014/main" id="{DA20FE8C-EB28-4498-879D-9FE572225699}"/>
              </a:ext>
            </a:extLst>
          </p:cNvPr>
          <p:cNvSpPr/>
          <p:nvPr/>
        </p:nvSpPr>
        <p:spPr>
          <a:xfrm>
            <a:off x="8167255" y="3681264"/>
            <a:ext cx="3941618" cy="646331"/>
          </a:xfrm>
          <a:prstGeom prst="rect">
            <a:avLst/>
          </a:prstGeom>
        </p:spPr>
        <p:txBody>
          <a:bodyPr wrap="square">
            <a:spAutoFit/>
          </a:bodyPr>
          <a:lstStyle/>
          <a:p>
            <a:pPr marL="285750" indent="-285750">
              <a:buFont typeface="Wingdings" panose="05000000000000000000" pitchFamily="2" charset="2"/>
              <a:buChar char="ü"/>
            </a:pPr>
            <a:r>
              <a:rPr lang="en-US" i="1" dirty="0"/>
              <a:t>Both baselines use the same capacity </a:t>
            </a:r>
            <a:r>
              <a:rPr lang="en-US" i="1" dirty="0" err="1"/>
              <a:t>ViT</a:t>
            </a:r>
            <a:r>
              <a:rPr lang="en-US" i="1" dirty="0"/>
              <a:t>-B audio encoder as IMAGEBIND.</a:t>
            </a:r>
          </a:p>
        </p:txBody>
      </p:sp>
      <p:sp>
        <p:nvSpPr>
          <p:cNvPr id="8" name="Rectangle 7">
            <a:extLst>
              <a:ext uri="{FF2B5EF4-FFF2-40B4-BE49-F238E27FC236}">
                <a16:creationId xmlns:a16="http://schemas.microsoft.com/office/drawing/2014/main" id="{052EECBE-7246-47D1-84F4-1877A3C86201}"/>
              </a:ext>
            </a:extLst>
          </p:cNvPr>
          <p:cNvSpPr/>
          <p:nvPr/>
        </p:nvSpPr>
        <p:spPr>
          <a:xfrm>
            <a:off x="8364682" y="1547199"/>
            <a:ext cx="3155372" cy="1477328"/>
          </a:xfrm>
          <a:prstGeom prst="rect">
            <a:avLst/>
          </a:prstGeom>
        </p:spPr>
        <p:txBody>
          <a:bodyPr wrap="square">
            <a:spAutoFit/>
          </a:bodyPr>
          <a:lstStyle/>
          <a:p>
            <a:pPr marL="285750" indent="-285750" algn="just">
              <a:buFont typeface="Wingdings" panose="05000000000000000000" pitchFamily="2" charset="2"/>
              <a:buChar char="Ø"/>
            </a:pPr>
            <a:r>
              <a:rPr lang="en-US" dirty="0"/>
              <a:t>Use the audio and depth encoders from IMAGEBIND and evaluate them on audio and depth classification respectively </a:t>
            </a:r>
          </a:p>
        </p:txBody>
      </p:sp>
    </p:spTree>
    <p:extLst>
      <p:ext uri="{BB962C8B-B14F-4D97-AF65-F5344CB8AC3E}">
        <p14:creationId xmlns:p14="http://schemas.microsoft.com/office/powerpoint/2010/main" val="2556650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9AFD49-62E5-483A-87EB-E5ABA4CC48CE}"/>
              </a:ext>
            </a:extLst>
          </p:cNvPr>
          <p:cNvSpPr>
            <a:spLocks noGrp="1"/>
          </p:cNvSpPr>
          <p:nvPr>
            <p:ph idx="1"/>
          </p:nvPr>
        </p:nvSpPr>
        <p:spPr>
          <a:xfrm>
            <a:off x="121227" y="776141"/>
            <a:ext cx="10515600" cy="1270867"/>
          </a:xfrm>
        </p:spPr>
        <p:txBody>
          <a:bodyPr>
            <a:normAutofit fontScale="85000" lnSpcReduction="10000"/>
          </a:bodyPr>
          <a:lstStyle/>
          <a:p>
            <a:r>
              <a:rPr lang="en-US" dirty="0" err="1"/>
              <a:t>ImageBind’s</a:t>
            </a:r>
            <a:r>
              <a:rPr lang="en-US" dirty="0"/>
              <a:t> embedding can be used to compose information across modalities.</a:t>
            </a:r>
          </a:p>
          <a:p>
            <a:r>
              <a:rPr lang="en-US" dirty="0"/>
              <a:t>Without re-training, we can ‘upgrade’ existing vision models that use CLIP embeddings to use IMAGEBIND embeddings from other modalities such as audio</a:t>
            </a:r>
          </a:p>
        </p:txBody>
      </p:sp>
      <p:sp>
        <p:nvSpPr>
          <p:cNvPr id="4" name="Title 1">
            <a:extLst>
              <a:ext uri="{FF2B5EF4-FFF2-40B4-BE49-F238E27FC236}">
                <a16:creationId xmlns:a16="http://schemas.microsoft.com/office/drawing/2014/main" id="{001C52AB-AF46-4D5B-A6F7-6731E9A01B51}"/>
              </a:ext>
            </a:extLst>
          </p:cNvPr>
          <p:cNvSpPr>
            <a:spLocks noGrp="1"/>
          </p:cNvSpPr>
          <p:nvPr>
            <p:ph type="title"/>
          </p:nvPr>
        </p:nvSpPr>
        <p:spPr>
          <a:xfrm>
            <a:off x="0" y="0"/>
            <a:ext cx="10515600" cy="611620"/>
          </a:xfrm>
        </p:spPr>
        <p:txBody>
          <a:bodyPr>
            <a:normAutofit fontScale="90000"/>
          </a:bodyPr>
          <a:lstStyle/>
          <a:p>
            <a:r>
              <a:rPr lang="en-US" dirty="0"/>
              <a:t>Analysis and Application</a:t>
            </a:r>
          </a:p>
        </p:txBody>
      </p:sp>
      <p:pic>
        <p:nvPicPr>
          <p:cNvPr id="5" name="Picture 4">
            <a:extLst>
              <a:ext uri="{FF2B5EF4-FFF2-40B4-BE49-F238E27FC236}">
                <a16:creationId xmlns:a16="http://schemas.microsoft.com/office/drawing/2014/main" id="{DB44A278-0A88-49A7-928E-BBF3FC9624EB}"/>
              </a:ext>
            </a:extLst>
          </p:cNvPr>
          <p:cNvPicPr>
            <a:picLocks noChangeAspect="1"/>
          </p:cNvPicPr>
          <p:nvPr/>
        </p:nvPicPr>
        <p:blipFill>
          <a:blip r:embed="rId2"/>
          <a:stretch>
            <a:fillRect/>
          </a:stretch>
        </p:blipFill>
        <p:spPr>
          <a:xfrm>
            <a:off x="426027" y="1845223"/>
            <a:ext cx="5486400" cy="4376867"/>
          </a:xfrm>
          <a:prstGeom prst="rect">
            <a:avLst/>
          </a:prstGeom>
        </p:spPr>
      </p:pic>
      <p:pic>
        <p:nvPicPr>
          <p:cNvPr id="6" name="Picture 5">
            <a:extLst>
              <a:ext uri="{FF2B5EF4-FFF2-40B4-BE49-F238E27FC236}">
                <a16:creationId xmlns:a16="http://schemas.microsoft.com/office/drawing/2014/main" id="{EB51A033-7725-4825-99DB-02FCA3C8B516}"/>
              </a:ext>
            </a:extLst>
          </p:cNvPr>
          <p:cNvPicPr>
            <a:picLocks noChangeAspect="1"/>
          </p:cNvPicPr>
          <p:nvPr/>
        </p:nvPicPr>
        <p:blipFill>
          <a:blip r:embed="rId3"/>
          <a:stretch>
            <a:fillRect/>
          </a:stretch>
        </p:blipFill>
        <p:spPr>
          <a:xfrm>
            <a:off x="6131823" y="1845223"/>
            <a:ext cx="6022077" cy="3547659"/>
          </a:xfrm>
          <a:prstGeom prst="rect">
            <a:avLst/>
          </a:prstGeom>
        </p:spPr>
      </p:pic>
    </p:spTree>
    <p:extLst>
      <p:ext uri="{BB962C8B-B14F-4D97-AF65-F5344CB8AC3E}">
        <p14:creationId xmlns:p14="http://schemas.microsoft.com/office/powerpoint/2010/main" val="40419353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AB0CB3-53FA-470E-B547-33152E1A22EF}"/>
              </a:ext>
            </a:extLst>
          </p:cNvPr>
          <p:cNvPicPr>
            <a:picLocks noChangeAspect="1"/>
          </p:cNvPicPr>
          <p:nvPr/>
        </p:nvPicPr>
        <p:blipFill>
          <a:blip r:embed="rId3"/>
          <a:stretch>
            <a:fillRect/>
          </a:stretch>
        </p:blipFill>
        <p:spPr>
          <a:xfrm>
            <a:off x="51955" y="105109"/>
            <a:ext cx="12053455" cy="5298409"/>
          </a:xfrm>
          <a:prstGeom prst="rect">
            <a:avLst/>
          </a:prstGeom>
        </p:spPr>
      </p:pic>
    </p:spTree>
    <p:extLst>
      <p:ext uri="{BB962C8B-B14F-4D97-AF65-F5344CB8AC3E}">
        <p14:creationId xmlns:p14="http://schemas.microsoft.com/office/powerpoint/2010/main" val="1243793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4C96FF-5A0C-4747-BB09-B90636F968AD}"/>
              </a:ext>
            </a:extLst>
          </p:cNvPr>
          <p:cNvSpPr/>
          <p:nvPr/>
        </p:nvSpPr>
        <p:spPr>
          <a:xfrm>
            <a:off x="394855" y="1137918"/>
            <a:ext cx="11627427" cy="1200329"/>
          </a:xfrm>
          <a:prstGeom prst="rect">
            <a:avLst/>
          </a:prstGeom>
        </p:spPr>
        <p:txBody>
          <a:bodyPr wrap="square">
            <a:spAutoFit/>
          </a:bodyPr>
          <a:lstStyle/>
          <a:p>
            <a:r>
              <a:rPr lang="en-US" sz="2400" dirty="0"/>
              <a:t>Dimitri GM. </a:t>
            </a:r>
            <a:r>
              <a:rPr lang="en-US" sz="2400" b="1" dirty="0"/>
              <a:t>A Short Survey on Deep Learning for Multimodal Integration: Applications, Future Perspectives and Challenges</a:t>
            </a:r>
            <a:r>
              <a:rPr lang="en-US" sz="2400" dirty="0"/>
              <a:t>. </a:t>
            </a:r>
            <a:r>
              <a:rPr lang="en-US" sz="2400" i="1" dirty="0"/>
              <a:t>Computers</a:t>
            </a:r>
            <a:r>
              <a:rPr lang="en-US" sz="2400" dirty="0"/>
              <a:t>. 2022; 11(11):163. https://doi.org/10.3390/computers11110163 </a:t>
            </a:r>
          </a:p>
        </p:txBody>
      </p:sp>
    </p:spTree>
    <p:extLst>
      <p:ext uri="{BB962C8B-B14F-4D97-AF65-F5344CB8AC3E}">
        <p14:creationId xmlns:p14="http://schemas.microsoft.com/office/powerpoint/2010/main" val="29601540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B611C57-D9C2-4B99-9E7B-64EC97447975}"/>
              </a:ext>
            </a:extLst>
          </p:cNvPr>
          <p:cNvSpPr txBox="1"/>
          <p:nvPr/>
        </p:nvSpPr>
        <p:spPr>
          <a:xfrm>
            <a:off x="3990109" y="2161309"/>
            <a:ext cx="4416136" cy="369332"/>
          </a:xfrm>
          <a:prstGeom prst="rect">
            <a:avLst/>
          </a:prstGeom>
          <a:noFill/>
        </p:spPr>
        <p:txBody>
          <a:bodyPr wrap="square" rtlCol="0">
            <a:spAutoFit/>
          </a:bodyPr>
          <a:lstStyle/>
          <a:p>
            <a:r>
              <a:rPr lang="en-US" dirty="0"/>
              <a:t>----------------------------------------</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3677949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AD81D-F17F-4396-8FC6-9198313E6DCE}"/>
              </a:ext>
            </a:extLst>
          </p:cNvPr>
          <p:cNvSpPr>
            <a:spLocks noGrp="1"/>
          </p:cNvSpPr>
          <p:nvPr>
            <p:ph type="title"/>
          </p:nvPr>
        </p:nvSpPr>
        <p:spPr>
          <a:xfrm>
            <a:off x="181252" y="169817"/>
            <a:ext cx="10515600" cy="1325563"/>
          </a:xfrm>
        </p:spPr>
        <p:txBody>
          <a:bodyPr/>
          <a:lstStyle/>
          <a:p>
            <a:r>
              <a:rPr lang="en-US" dirty="0"/>
              <a:t>Concept of multimodality</a:t>
            </a:r>
          </a:p>
        </p:txBody>
      </p:sp>
      <p:pic>
        <p:nvPicPr>
          <p:cNvPr id="4" name="Picture 3">
            <a:extLst>
              <a:ext uri="{FF2B5EF4-FFF2-40B4-BE49-F238E27FC236}">
                <a16:creationId xmlns:a16="http://schemas.microsoft.com/office/drawing/2014/main" id="{9ABD694B-1874-41C1-93FE-3429FAEDCEC4}"/>
              </a:ext>
            </a:extLst>
          </p:cNvPr>
          <p:cNvPicPr>
            <a:picLocks noChangeAspect="1"/>
          </p:cNvPicPr>
          <p:nvPr/>
        </p:nvPicPr>
        <p:blipFill>
          <a:blip r:embed="rId3"/>
          <a:stretch>
            <a:fillRect/>
          </a:stretch>
        </p:blipFill>
        <p:spPr>
          <a:xfrm>
            <a:off x="1137755" y="1495380"/>
            <a:ext cx="9019980" cy="3904482"/>
          </a:xfrm>
          <a:prstGeom prst="rect">
            <a:avLst/>
          </a:prstGeom>
        </p:spPr>
      </p:pic>
    </p:spTree>
    <p:extLst>
      <p:ext uri="{BB962C8B-B14F-4D97-AF65-F5344CB8AC3E}">
        <p14:creationId xmlns:p14="http://schemas.microsoft.com/office/powerpoint/2010/main" val="3340731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AC8BC5-54FD-4598-9303-1B2E9437440B}"/>
              </a:ext>
            </a:extLst>
          </p:cNvPr>
          <p:cNvSpPr/>
          <p:nvPr/>
        </p:nvSpPr>
        <p:spPr>
          <a:xfrm>
            <a:off x="280311" y="148437"/>
            <a:ext cx="6952416" cy="369332"/>
          </a:xfrm>
          <a:prstGeom prst="rect">
            <a:avLst/>
          </a:prstGeom>
        </p:spPr>
        <p:txBody>
          <a:bodyPr wrap="none">
            <a:spAutoFit/>
          </a:bodyPr>
          <a:lstStyle/>
          <a:p>
            <a:r>
              <a:rPr lang="en-US" dirty="0"/>
              <a:t>Introduce the definition of multimodality as a two dimensional concepts</a:t>
            </a:r>
          </a:p>
        </p:txBody>
      </p:sp>
      <p:pic>
        <p:nvPicPr>
          <p:cNvPr id="5" name="Picture 4">
            <a:extLst>
              <a:ext uri="{FF2B5EF4-FFF2-40B4-BE49-F238E27FC236}">
                <a16:creationId xmlns:a16="http://schemas.microsoft.com/office/drawing/2014/main" id="{A68C3079-B09A-456B-A706-C5ABA3643144}"/>
              </a:ext>
            </a:extLst>
          </p:cNvPr>
          <p:cNvPicPr>
            <a:picLocks noChangeAspect="1"/>
          </p:cNvPicPr>
          <p:nvPr/>
        </p:nvPicPr>
        <p:blipFill>
          <a:blip r:embed="rId3"/>
          <a:stretch>
            <a:fillRect/>
          </a:stretch>
        </p:blipFill>
        <p:spPr>
          <a:xfrm>
            <a:off x="280311" y="517769"/>
            <a:ext cx="5413766" cy="2725050"/>
          </a:xfrm>
          <a:prstGeom prst="rect">
            <a:avLst/>
          </a:prstGeom>
        </p:spPr>
      </p:pic>
      <p:sp>
        <p:nvSpPr>
          <p:cNvPr id="6" name="TextBox 5">
            <a:extLst>
              <a:ext uri="{FF2B5EF4-FFF2-40B4-BE49-F238E27FC236}">
                <a16:creationId xmlns:a16="http://schemas.microsoft.com/office/drawing/2014/main" id="{83C67500-0D1F-41F6-8AD1-BC0EF8B3823F}"/>
              </a:ext>
            </a:extLst>
          </p:cNvPr>
          <p:cNvSpPr txBox="1"/>
          <p:nvPr/>
        </p:nvSpPr>
        <p:spPr>
          <a:xfrm>
            <a:off x="6172201" y="3687901"/>
            <a:ext cx="6019799" cy="2862322"/>
          </a:xfrm>
          <a:prstGeom prst="rect">
            <a:avLst/>
          </a:prstGeom>
          <a:noFill/>
        </p:spPr>
        <p:txBody>
          <a:bodyPr wrap="square" rtlCol="0">
            <a:spAutoFit/>
          </a:bodyPr>
          <a:lstStyle/>
          <a:p>
            <a:r>
              <a:rPr lang="en-US" sz="2000" dirty="0"/>
              <a:t>Data-level fusion: </a:t>
            </a:r>
            <a:r>
              <a:rPr lang="en-US" sz="1600" dirty="0"/>
              <a:t>Modalities are fused before the learning process.</a:t>
            </a:r>
            <a:r>
              <a:rPr lang="en-US" sz="1400" dirty="0"/>
              <a:t> </a:t>
            </a:r>
            <a:endParaRPr lang="en-US" sz="2000" dirty="0"/>
          </a:p>
          <a:p>
            <a:r>
              <a:rPr lang="en-US" sz="2000" dirty="0"/>
              <a:t>Decision-level fusion: </a:t>
            </a:r>
            <a:r>
              <a:rPr lang="en-US" sz="1600" dirty="0"/>
              <a:t>Decision scores are firstly computed separately for each AI model applied.</a:t>
            </a:r>
            <a:r>
              <a:rPr lang="en-US" sz="2000" dirty="0"/>
              <a:t> </a:t>
            </a:r>
          </a:p>
          <a:p>
            <a:r>
              <a:rPr lang="en-US" sz="2000" dirty="0"/>
              <a:t>Score-level fusion: </a:t>
            </a:r>
            <a:r>
              <a:rPr lang="en-US" sz="1600" dirty="0"/>
              <a:t>Fusion mechanism happens at the level of the probabilistic output scores of neural networks</a:t>
            </a:r>
            <a:endParaRPr lang="en-US" sz="2000" dirty="0"/>
          </a:p>
          <a:p>
            <a:r>
              <a:rPr lang="en-US" sz="2000" dirty="0"/>
              <a:t>Hybrid-level fusion and model level fusion: </a:t>
            </a:r>
          </a:p>
          <a:p>
            <a:r>
              <a:rPr lang="en-US" sz="1600" dirty="0"/>
              <a:t>-Characteristics of the features- and decision-level fusion are merged.</a:t>
            </a:r>
          </a:p>
          <a:p>
            <a:r>
              <a:rPr lang="en-US" sz="1600" dirty="0"/>
              <a:t>-Fusion takes place during the training and learning procedure of the AI model. </a:t>
            </a:r>
          </a:p>
        </p:txBody>
      </p:sp>
      <p:sp>
        <p:nvSpPr>
          <p:cNvPr id="2" name="Rectangle 1">
            <a:extLst>
              <a:ext uri="{FF2B5EF4-FFF2-40B4-BE49-F238E27FC236}">
                <a16:creationId xmlns:a16="http://schemas.microsoft.com/office/drawing/2014/main" id="{AD953C45-9B8D-4EDC-850B-DB430A5C4A59}"/>
              </a:ext>
            </a:extLst>
          </p:cNvPr>
          <p:cNvSpPr/>
          <p:nvPr/>
        </p:nvSpPr>
        <p:spPr>
          <a:xfrm>
            <a:off x="5936672" y="517769"/>
            <a:ext cx="6179127" cy="2308324"/>
          </a:xfrm>
          <a:prstGeom prst="rect">
            <a:avLst/>
          </a:prstGeom>
        </p:spPr>
        <p:txBody>
          <a:bodyPr wrap="square">
            <a:spAutoFit/>
          </a:bodyPr>
          <a:lstStyle/>
          <a:p>
            <a:pPr marL="285750" indent="-285750" algn="just">
              <a:buFont typeface="Arial" panose="020B0604020202020204" pitchFamily="34" charset="0"/>
              <a:buChar char="•"/>
            </a:pPr>
            <a:r>
              <a:rPr lang="en-US" dirty="0"/>
              <a:t>Need of representing and summarizing in a proper way the input features</a:t>
            </a:r>
          </a:p>
          <a:p>
            <a:pPr marL="285750" indent="-285750" algn="just">
              <a:buFont typeface="Arial" panose="020B0604020202020204" pitchFamily="34" charset="0"/>
              <a:buChar char="•"/>
            </a:pPr>
            <a:r>
              <a:rPr lang="en-US" dirty="0"/>
              <a:t>Capability of translating one modality to another</a:t>
            </a:r>
          </a:p>
          <a:p>
            <a:pPr marL="285750" indent="-285750" algn="just">
              <a:buFont typeface="Arial" panose="020B0604020202020204" pitchFamily="34" charset="0"/>
              <a:buChar char="•"/>
            </a:pPr>
            <a:r>
              <a:rPr lang="en-US" dirty="0"/>
              <a:t>Need to identify the direct relationships between one or more sub-element parts of the same input data</a:t>
            </a:r>
          </a:p>
          <a:p>
            <a:pPr marL="285750" indent="-285750" algn="just">
              <a:buFont typeface="Arial" panose="020B0604020202020204" pitchFamily="34" charset="0"/>
              <a:buChar char="•"/>
            </a:pPr>
            <a:r>
              <a:rPr lang="en-US" dirty="0"/>
              <a:t>Need of joining information in two or more modalities</a:t>
            </a:r>
          </a:p>
          <a:p>
            <a:pPr marL="285750" indent="-285750" algn="just">
              <a:buFont typeface="Arial" panose="020B0604020202020204" pitchFamily="34" charset="0"/>
              <a:buChar char="•"/>
            </a:pPr>
            <a:r>
              <a:rPr lang="en-US" dirty="0"/>
              <a:t>Entails the need of transferring knowledge between the modalities used in the experimental settings.</a:t>
            </a:r>
          </a:p>
        </p:txBody>
      </p:sp>
      <p:sp>
        <p:nvSpPr>
          <p:cNvPr id="3" name="Rectangle 2">
            <a:extLst>
              <a:ext uri="{FF2B5EF4-FFF2-40B4-BE49-F238E27FC236}">
                <a16:creationId xmlns:a16="http://schemas.microsoft.com/office/drawing/2014/main" id="{46F1AAB7-ED76-4A02-AAF7-BF22B7196898}"/>
              </a:ext>
            </a:extLst>
          </p:cNvPr>
          <p:cNvSpPr/>
          <p:nvPr/>
        </p:nvSpPr>
        <p:spPr>
          <a:xfrm>
            <a:off x="280311" y="3697304"/>
            <a:ext cx="5320389" cy="2308324"/>
          </a:xfrm>
          <a:prstGeom prst="rect">
            <a:avLst/>
          </a:prstGeom>
        </p:spPr>
        <p:txBody>
          <a:bodyPr wrap="square">
            <a:spAutoFit/>
          </a:bodyPr>
          <a:lstStyle/>
          <a:p>
            <a:pPr marL="285750" indent="-285750" algn="just">
              <a:buFont typeface="Arial" panose="020B0604020202020204" pitchFamily="34" charset="0"/>
              <a:buChar char="•"/>
            </a:pPr>
            <a:r>
              <a:rPr lang="en-US" dirty="0"/>
              <a:t>Such fusion happens when the multimodal input data is fused prior to the application of the AI model.</a:t>
            </a:r>
          </a:p>
          <a:p>
            <a:pPr marL="285750" indent="-285750" algn="just">
              <a:buFont typeface="Arial" panose="020B0604020202020204" pitchFamily="34" charset="0"/>
              <a:buChar char="•"/>
            </a:pPr>
            <a:r>
              <a:rPr lang="en-US" dirty="0"/>
              <a:t>Fusion step takes place after the application of the AI algorithm.</a:t>
            </a:r>
          </a:p>
          <a:p>
            <a:pPr marL="285750" indent="-285750" algn="just">
              <a:buFont typeface="Arial" panose="020B0604020202020204" pitchFamily="34" charset="0"/>
              <a:buChar char="•"/>
            </a:pPr>
            <a:r>
              <a:rPr lang="en-US" dirty="0"/>
              <a:t>Fusion takes place when the multimodal input data is fused both before and after the application of the relevant AI algorithm.</a:t>
            </a:r>
          </a:p>
        </p:txBody>
      </p:sp>
      <p:sp>
        <p:nvSpPr>
          <p:cNvPr id="7" name="Rectangle 6">
            <a:extLst>
              <a:ext uri="{FF2B5EF4-FFF2-40B4-BE49-F238E27FC236}">
                <a16:creationId xmlns:a16="http://schemas.microsoft.com/office/drawing/2014/main" id="{60B9B83F-1C59-49F1-A1E1-5FB8A9279517}"/>
              </a:ext>
            </a:extLst>
          </p:cNvPr>
          <p:cNvSpPr/>
          <p:nvPr/>
        </p:nvSpPr>
        <p:spPr>
          <a:xfrm>
            <a:off x="6096000" y="3075057"/>
            <a:ext cx="5815689" cy="707886"/>
          </a:xfrm>
          <a:prstGeom prst="rect">
            <a:avLst/>
          </a:prstGeom>
        </p:spPr>
        <p:txBody>
          <a:bodyPr wrap="square">
            <a:spAutoFit/>
          </a:bodyPr>
          <a:lstStyle/>
          <a:p>
            <a:r>
              <a:rPr lang="en-US" sz="2000" dirty="0"/>
              <a:t>These five types can be considered as sub-types of the three aforementioned fusion:</a:t>
            </a:r>
          </a:p>
        </p:txBody>
      </p:sp>
    </p:spTree>
    <p:extLst>
      <p:ext uri="{BB962C8B-B14F-4D97-AF65-F5344CB8AC3E}">
        <p14:creationId xmlns:p14="http://schemas.microsoft.com/office/powerpoint/2010/main" val="318738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C95F08-6337-430B-97EB-A1B22673614D}"/>
              </a:ext>
            </a:extLst>
          </p:cNvPr>
          <p:cNvPicPr>
            <a:picLocks noChangeAspect="1"/>
          </p:cNvPicPr>
          <p:nvPr/>
        </p:nvPicPr>
        <p:blipFill>
          <a:blip r:embed="rId3"/>
          <a:stretch>
            <a:fillRect/>
          </a:stretch>
        </p:blipFill>
        <p:spPr>
          <a:xfrm>
            <a:off x="1812519" y="979700"/>
            <a:ext cx="8755053" cy="3706599"/>
          </a:xfrm>
          <a:prstGeom prst="rect">
            <a:avLst/>
          </a:prstGeom>
        </p:spPr>
      </p:pic>
      <p:sp>
        <p:nvSpPr>
          <p:cNvPr id="2" name="Rectangle 1">
            <a:extLst>
              <a:ext uri="{FF2B5EF4-FFF2-40B4-BE49-F238E27FC236}">
                <a16:creationId xmlns:a16="http://schemas.microsoft.com/office/drawing/2014/main" id="{6B3A9660-0849-4726-8BE5-E6C06D8D287D}"/>
              </a:ext>
            </a:extLst>
          </p:cNvPr>
          <p:cNvSpPr/>
          <p:nvPr/>
        </p:nvSpPr>
        <p:spPr>
          <a:xfrm>
            <a:off x="83602" y="95888"/>
            <a:ext cx="4792722" cy="369332"/>
          </a:xfrm>
          <a:prstGeom prst="rect">
            <a:avLst/>
          </a:prstGeom>
        </p:spPr>
        <p:txBody>
          <a:bodyPr wrap="none">
            <a:spAutoFit/>
          </a:bodyPr>
          <a:lstStyle/>
          <a:p>
            <a:r>
              <a:rPr lang="en-US" b="1" dirty="0">
                <a:latin typeface="Arial" panose="020B0604020202020204" pitchFamily="34" charset="0"/>
              </a:rPr>
              <a:t>Multimodality Deep-Learning Applications</a:t>
            </a:r>
            <a:endParaRPr lang="en-US" b="1" dirty="0">
              <a:effectLst/>
              <a:latin typeface="Arial" panose="020B0604020202020204" pitchFamily="34" charset="0"/>
            </a:endParaRPr>
          </a:p>
        </p:txBody>
      </p:sp>
    </p:spTree>
    <p:extLst>
      <p:ext uri="{BB962C8B-B14F-4D97-AF65-F5344CB8AC3E}">
        <p14:creationId xmlns:p14="http://schemas.microsoft.com/office/powerpoint/2010/main" val="2180892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733944-5E67-40FE-8AC7-A431EC8B654B}"/>
              </a:ext>
            </a:extLst>
          </p:cNvPr>
          <p:cNvPicPr>
            <a:picLocks noChangeAspect="1"/>
          </p:cNvPicPr>
          <p:nvPr/>
        </p:nvPicPr>
        <p:blipFill>
          <a:blip r:embed="rId2"/>
          <a:stretch>
            <a:fillRect/>
          </a:stretch>
        </p:blipFill>
        <p:spPr>
          <a:xfrm>
            <a:off x="3634060" y="285750"/>
            <a:ext cx="8372475" cy="6286500"/>
          </a:xfrm>
          <a:prstGeom prst="rect">
            <a:avLst/>
          </a:prstGeom>
        </p:spPr>
      </p:pic>
    </p:spTree>
    <p:extLst>
      <p:ext uri="{BB962C8B-B14F-4D97-AF65-F5344CB8AC3E}">
        <p14:creationId xmlns:p14="http://schemas.microsoft.com/office/powerpoint/2010/main" val="20098084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1336</TotalTime>
  <Words>6153</Words>
  <Application>Microsoft Office PowerPoint</Application>
  <PresentationFormat>Widescreen</PresentationFormat>
  <Paragraphs>412</Paragraphs>
  <Slides>50</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Calibri Light</vt:lpstr>
      <vt:lpstr>Wingdings</vt:lpstr>
      <vt:lpstr>Office Theme</vt:lpstr>
      <vt:lpstr>Review on Multimodal data fusion approaches</vt:lpstr>
      <vt:lpstr>Multimodal Data Fusion</vt:lpstr>
      <vt:lpstr>Multimodal Data Fusion</vt:lpstr>
      <vt:lpstr>PowerPoint Presentation</vt:lpstr>
      <vt:lpstr>PowerPoint Presentation</vt:lpstr>
      <vt:lpstr>Concept of multimodality</vt:lpstr>
      <vt:lpstr>PowerPoint Presentation</vt:lpstr>
      <vt:lpstr>PowerPoint Presentation</vt:lpstr>
      <vt:lpstr>PowerPoint Presentation</vt:lpstr>
      <vt:lpstr>PowerPoint Presentation</vt:lpstr>
      <vt:lpstr>The Representative Deep Learning Architectures</vt:lpstr>
      <vt:lpstr>The Representative Deep Learning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Deep Learning for Multimodal Data Fusion</vt:lpstr>
      <vt:lpstr>PowerPoint Presentation</vt:lpstr>
      <vt:lpstr>MDBN: Multimodal Deep Belief Net (DBN-based)</vt:lpstr>
      <vt:lpstr>DMDBN: Diagnosis Multimodal Deep belief Net</vt:lpstr>
      <vt:lpstr>PowerPoint Presentation</vt:lpstr>
      <vt:lpstr>Stacked Autoencoder-Based Multimodal Data Fusion</vt:lpstr>
      <vt:lpstr>PowerPoint Presentation</vt:lpstr>
      <vt:lpstr>PowerPoint Presentation</vt:lpstr>
      <vt:lpstr>PowerPoint Presentation</vt:lpstr>
      <vt:lpstr>Convolutional Neural Network–Based Multimodal Data Fusion</vt:lpstr>
      <vt:lpstr>PowerPoint Presentation</vt:lpstr>
      <vt:lpstr>Recurrent Neural Network–Based Multimodal Data Fusion</vt:lpstr>
      <vt:lpstr>PowerPoint Presentation</vt:lpstr>
      <vt:lpstr>PowerPoint Presentation</vt:lpstr>
      <vt:lpstr>PowerPoint Presentation</vt:lpstr>
      <vt:lpstr>Future Directions</vt:lpstr>
      <vt:lpstr>PowerPoint Presentation</vt:lpstr>
      <vt:lpstr>ImageBind</vt:lpstr>
      <vt:lpstr>ImageBind</vt:lpstr>
      <vt:lpstr>Binding modalities with images </vt:lpstr>
      <vt:lpstr>Binding modalities with images </vt:lpstr>
      <vt:lpstr>PowerPoint Presentation</vt:lpstr>
      <vt:lpstr>PowerPoint Presentation</vt:lpstr>
      <vt:lpstr>Implementation: Encoding modalities</vt:lpstr>
      <vt:lpstr>Experiments</vt:lpstr>
      <vt:lpstr>Experiments</vt:lpstr>
      <vt:lpstr>Analysis and Application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 M Ibrahim Khalilullah</dc:creator>
  <cp:lastModifiedBy>K M Ibrahim Khalilullah</cp:lastModifiedBy>
  <cp:revision>227</cp:revision>
  <dcterms:created xsi:type="dcterms:W3CDTF">2023-06-27T17:42:44Z</dcterms:created>
  <dcterms:modified xsi:type="dcterms:W3CDTF">2023-07-07T17:04:50Z</dcterms:modified>
</cp:coreProperties>
</file>